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sldIdLst>
    <p:sldId id="369" r:id="rId2"/>
    <p:sldId id="256" r:id="rId3"/>
    <p:sldId id="356" r:id="rId4"/>
    <p:sldId id="318" r:id="rId5"/>
    <p:sldId id="319" r:id="rId6"/>
    <p:sldId id="321" r:id="rId7"/>
    <p:sldId id="366" r:id="rId8"/>
    <p:sldId id="358" r:id="rId9"/>
    <p:sldId id="360" r:id="rId10"/>
    <p:sldId id="361" r:id="rId11"/>
    <p:sldId id="362" r:id="rId12"/>
    <p:sldId id="363" r:id="rId13"/>
    <p:sldId id="357" r:id="rId14"/>
    <p:sldId id="367" r:id="rId15"/>
    <p:sldId id="364" r:id="rId16"/>
    <p:sldId id="365" r:id="rId17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4268" autoAdjust="0"/>
  </p:normalViewPr>
  <p:slideViewPr>
    <p:cSldViewPr>
      <p:cViewPr varScale="1">
        <p:scale>
          <a:sx n="74" d="100"/>
          <a:sy n="74" d="100"/>
        </p:scale>
        <p:origin x="6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BE83B-988F-46A4-9518-10CFD84081D2}" type="doc">
      <dgm:prSet loTypeId="urn:microsoft.com/office/officeart/2005/8/layout/pyramid1" loCatId="pyramid" qsTypeId="urn:microsoft.com/office/officeart/2005/8/quickstyle/simple1#1" qsCatId="simple" csTypeId="urn:microsoft.com/office/officeart/2005/8/colors/accent1_2#1" csCatId="accent1" phldr="1"/>
      <dgm:spPr/>
    </dgm:pt>
    <dgm:pt modelId="{0377C697-D100-47CF-8800-69E36F6991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Государственные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услуги</a:t>
          </a:r>
        </a:p>
      </dgm:t>
    </dgm:pt>
    <dgm:pt modelId="{8A55952E-7249-4C5D-B87F-231C629CE9D4}" type="parTrans" cxnId="{64CF88E8-BA1D-415F-BE25-0DC58AEE8364}">
      <dgm:prSet/>
      <dgm:spPr/>
      <dgm:t>
        <a:bodyPr/>
        <a:lstStyle/>
        <a:p>
          <a:endParaRPr lang="ru-RU"/>
        </a:p>
      </dgm:t>
    </dgm:pt>
    <dgm:pt modelId="{2BB45CE3-9406-4690-B6EC-037AF3AC0AD5}" type="sibTrans" cxnId="{64CF88E8-BA1D-415F-BE25-0DC58AEE8364}">
      <dgm:prSet/>
      <dgm:spPr/>
      <dgm:t>
        <a:bodyPr/>
        <a:lstStyle/>
        <a:p>
          <a:endParaRPr lang="ru-RU"/>
        </a:p>
      </dgm:t>
    </dgm:pt>
    <dgm:pt modelId="{AF468E77-458D-43E6-8FDF-0E784E56F0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Отраслевые  информационные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системы</a:t>
          </a:r>
        </a:p>
      </dgm:t>
    </dgm:pt>
    <dgm:pt modelId="{BD89F9C5-8B6B-4CD0-A330-30C21386C3C5}" type="parTrans" cxnId="{232B2834-A17C-42E2-ABE6-50A33C571DF9}">
      <dgm:prSet/>
      <dgm:spPr/>
      <dgm:t>
        <a:bodyPr/>
        <a:lstStyle/>
        <a:p>
          <a:endParaRPr lang="ru-RU"/>
        </a:p>
      </dgm:t>
    </dgm:pt>
    <dgm:pt modelId="{B3838DC6-D070-4249-AAA5-92AB62DC8631}" type="sibTrans" cxnId="{232B2834-A17C-42E2-ABE6-50A33C571DF9}">
      <dgm:prSet/>
      <dgm:spPr/>
      <dgm:t>
        <a:bodyPr/>
        <a:lstStyle/>
        <a:p>
          <a:endParaRPr lang="ru-RU"/>
        </a:p>
      </dgm:t>
    </dgm:pt>
    <dgm:pt modelId="{C1E305E7-708A-4C22-8ECE-60B3EBDA97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Интернет-ресурсы</a:t>
          </a:r>
        </a:p>
      </dgm:t>
    </dgm:pt>
    <dgm:pt modelId="{E9693F25-1B42-4568-B688-CB65FA8F7EA1}" type="parTrans" cxnId="{D353F25A-AD6B-43BA-85F5-A65244DDEB0A}">
      <dgm:prSet/>
      <dgm:spPr/>
      <dgm:t>
        <a:bodyPr/>
        <a:lstStyle/>
        <a:p>
          <a:endParaRPr lang="ru-RU"/>
        </a:p>
      </dgm:t>
    </dgm:pt>
    <dgm:pt modelId="{51CB8ED8-F4BD-49D5-8E0D-2213F2D6073C}" type="sibTrans" cxnId="{D353F25A-AD6B-43BA-85F5-A65244DDEB0A}">
      <dgm:prSet/>
      <dgm:spPr/>
      <dgm:t>
        <a:bodyPr/>
        <a:lstStyle/>
        <a:p>
          <a:endParaRPr lang="ru-RU"/>
        </a:p>
      </dgm:t>
    </dgm:pt>
    <dgm:pt modelId="{31656382-97DA-4778-8043-D574F3243EB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Система электронного документооборота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Система межведомственного электронного взаимодействия </a:t>
          </a:r>
        </a:p>
      </dgm:t>
    </dgm:pt>
    <dgm:pt modelId="{FED76410-4DD5-475E-9D8D-1CC7DC1CD5EA}" type="parTrans" cxnId="{496395BC-21D1-4BDC-8065-ED48DD911677}">
      <dgm:prSet/>
      <dgm:spPr/>
      <dgm:t>
        <a:bodyPr/>
        <a:lstStyle/>
        <a:p>
          <a:endParaRPr lang="ru-RU"/>
        </a:p>
      </dgm:t>
    </dgm:pt>
    <dgm:pt modelId="{A5834152-7D29-49B7-B442-010C4C9BC28C}" type="sibTrans" cxnId="{496395BC-21D1-4BDC-8065-ED48DD911677}">
      <dgm:prSet/>
      <dgm:spPr/>
      <dgm:t>
        <a:bodyPr/>
        <a:lstStyle/>
        <a:p>
          <a:endParaRPr lang="ru-RU"/>
        </a:p>
      </dgm:t>
    </dgm:pt>
    <dgm:pt modelId="{43A966DA-267C-4545-AF03-77D0CD3145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dirty="0" smtClean="0"/>
            <a:t>Единая защищенная сеть передачи данных (ЕЗСПД) является системой телекоммуникационной связи органов государственной власти и муниципальных образований республики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18791D3-A320-48DC-81E6-1AB5C07BF44A}" type="sibTrans" cxnId="{0E1A8F3A-DE17-4924-B0F6-7CB23F800FDF}">
      <dgm:prSet/>
      <dgm:spPr/>
      <dgm:t>
        <a:bodyPr/>
        <a:lstStyle/>
        <a:p>
          <a:endParaRPr lang="ru-RU"/>
        </a:p>
      </dgm:t>
    </dgm:pt>
    <dgm:pt modelId="{BD60A353-0FB0-4847-8213-BE6AA51298CF}" type="parTrans" cxnId="{0E1A8F3A-DE17-4924-B0F6-7CB23F800FDF}">
      <dgm:prSet/>
      <dgm:spPr/>
      <dgm:t>
        <a:bodyPr/>
        <a:lstStyle/>
        <a:p>
          <a:endParaRPr lang="ru-RU"/>
        </a:p>
      </dgm:t>
    </dgm:pt>
    <dgm:pt modelId="{10778F2E-D9D2-4B5D-8415-B3D4734537C4}" type="pres">
      <dgm:prSet presAssocID="{2C2BE83B-988F-46A4-9518-10CFD84081D2}" presName="Name0" presStyleCnt="0">
        <dgm:presLayoutVars>
          <dgm:dir/>
          <dgm:animLvl val="lvl"/>
          <dgm:resizeHandles val="exact"/>
        </dgm:presLayoutVars>
      </dgm:prSet>
      <dgm:spPr/>
    </dgm:pt>
    <dgm:pt modelId="{523DA25E-F21E-48E9-8241-5F986DBBE67D}" type="pres">
      <dgm:prSet presAssocID="{0377C697-D100-47CF-8800-69E36F6991F0}" presName="Name8" presStyleCnt="0"/>
      <dgm:spPr/>
    </dgm:pt>
    <dgm:pt modelId="{6E9F18C2-8864-4954-9BE8-61EBA10A7595}" type="pres">
      <dgm:prSet presAssocID="{0377C697-D100-47CF-8800-69E36F6991F0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906C9-4B82-49DE-BE91-58D72DE1F1DC}" type="pres">
      <dgm:prSet presAssocID="{0377C697-D100-47CF-8800-69E36F6991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DDB5C-F1EF-4D48-A0DA-2CF1B60A79F1}" type="pres">
      <dgm:prSet presAssocID="{AF468E77-458D-43E6-8FDF-0E784E56F0C5}" presName="Name8" presStyleCnt="0"/>
      <dgm:spPr/>
    </dgm:pt>
    <dgm:pt modelId="{61289E8F-C356-4EB0-83EE-2959E4490624}" type="pres">
      <dgm:prSet presAssocID="{AF468E77-458D-43E6-8FDF-0E784E56F0C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A07D6-05BC-416A-8D06-42B882C6B504}" type="pres">
      <dgm:prSet presAssocID="{AF468E77-458D-43E6-8FDF-0E784E56F0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157CF-8912-4ED4-90B8-2DA83B569D92}" type="pres">
      <dgm:prSet presAssocID="{C1E305E7-708A-4C22-8ECE-60B3EBDA97F1}" presName="Name8" presStyleCnt="0"/>
      <dgm:spPr/>
    </dgm:pt>
    <dgm:pt modelId="{ABCE03BD-0E4A-4153-98C5-C461595B7AB9}" type="pres">
      <dgm:prSet presAssocID="{C1E305E7-708A-4C22-8ECE-60B3EBDA97F1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7EB54-982F-41AD-81B5-833A644B2DB0}" type="pres">
      <dgm:prSet presAssocID="{C1E305E7-708A-4C22-8ECE-60B3EBDA97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FDAF2-2CD9-4DE4-A1EA-D4E15DC0A071}" type="pres">
      <dgm:prSet presAssocID="{31656382-97DA-4778-8043-D574F3243EBB}" presName="Name8" presStyleCnt="0"/>
      <dgm:spPr/>
    </dgm:pt>
    <dgm:pt modelId="{997A93C8-2B47-4E20-ACDE-756B9CA4E2C1}" type="pres">
      <dgm:prSet presAssocID="{31656382-97DA-4778-8043-D574F3243EBB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8F8AA-21A0-4283-AD7F-2FD78DEA9A6A}" type="pres">
      <dgm:prSet presAssocID="{31656382-97DA-4778-8043-D574F3243E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5E3D97-D4F9-4A5D-B0D9-FF3C37F15655}" type="pres">
      <dgm:prSet presAssocID="{43A966DA-267C-4545-AF03-77D0CD314540}" presName="Name8" presStyleCnt="0"/>
      <dgm:spPr/>
    </dgm:pt>
    <dgm:pt modelId="{74965EDE-FA60-4A44-A586-9D7654E4D9A8}" type="pres">
      <dgm:prSet presAssocID="{43A966DA-267C-4545-AF03-77D0CD31454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7AFE2-2AF4-4C2A-AB58-8B3AF65B58C9}" type="pres">
      <dgm:prSet presAssocID="{43A966DA-267C-4545-AF03-77D0CD31454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6395BC-21D1-4BDC-8065-ED48DD911677}" srcId="{2C2BE83B-988F-46A4-9518-10CFD84081D2}" destId="{31656382-97DA-4778-8043-D574F3243EBB}" srcOrd="3" destOrd="0" parTransId="{FED76410-4DD5-475E-9D8D-1CC7DC1CD5EA}" sibTransId="{A5834152-7D29-49B7-B442-010C4C9BC28C}"/>
    <dgm:cxn modelId="{693074A1-23B5-43DF-965B-619A0B39330E}" type="presOf" srcId="{0377C697-D100-47CF-8800-69E36F6991F0}" destId="{6E9F18C2-8864-4954-9BE8-61EBA10A7595}" srcOrd="0" destOrd="0" presId="urn:microsoft.com/office/officeart/2005/8/layout/pyramid1"/>
    <dgm:cxn modelId="{D353F25A-AD6B-43BA-85F5-A65244DDEB0A}" srcId="{2C2BE83B-988F-46A4-9518-10CFD84081D2}" destId="{C1E305E7-708A-4C22-8ECE-60B3EBDA97F1}" srcOrd="2" destOrd="0" parTransId="{E9693F25-1B42-4568-B688-CB65FA8F7EA1}" sibTransId="{51CB8ED8-F4BD-49D5-8E0D-2213F2D6073C}"/>
    <dgm:cxn modelId="{644F5A26-F92B-47C5-B595-9900FF3E4F95}" type="presOf" srcId="{AF468E77-458D-43E6-8FDF-0E784E56F0C5}" destId="{61289E8F-C356-4EB0-83EE-2959E4490624}" srcOrd="0" destOrd="0" presId="urn:microsoft.com/office/officeart/2005/8/layout/pyramid1"/>
    <dgm:cxn modelId="{29519F54-6991-4D2A-A57A-EC023664E6CB}" type="presOf" srcId="{31656382-97DA-4778-8043-D574F3243EBB}" destId="{997A93C8-2B47-4E20-ACDE-756B9CA4E2C1}" srcOrd="0" destOrd="0" presId="urn:microsoft.com/office/officeart/2005/8/layout/pyramid1"/>
    <dgm:cxn modelId="{0E1A8F3A-DE17-4924-B0F6-7CB23F800FDF}" srcId="{2C2BE83B-988F-46A4-9518-10CFD84081D2}" destId="{43A966DA-267C-4545-AF03-77D0CD314540}" srcOrd="4" destOrd="0" parTransId="{BD60A353-0FB0-4847-8213-BE6AA51298CF}" sibTransId="{518791D3-A320-48DC-81E6-1AB5C07BF44A}"/>
    <dgm:cxn modelId="{37AA0305-90AB-4451-A142-4A9A02016960}" type="presOf" srcId="{2C2BE83B-988F-46A4-9518-10CFD84081D2}" destId="{10778F2E-D9D2-4B5D-8415-B3D4734537C4}" srcOrd="0" destOrd="0" presId="urn:microsoft.com/office/officeart/2005/8/layout/pyramid1"/>
    <dgm:cxn modelId="{1F1258A1-08D6-4191-A054-0854BF730DEC}" type="presOf" srcId="{C1E305E7-708A-4C22-8ECE-60B3EBDA97F1}" destId="{EF77EB54-982F-41AD-81B5-833A644B2DB0}" srcOrd="1" destOrd="0" presId="urn:microsoft.com/office/officeart/2005/8/layout/pyramid1"/>
    <dgm:cxn modelId="{6145A985-23BA-41F5-B9C1-1C3605F6EDE5}" type="presOf" srcId="{0377C697-D100-47CF-8800-69E36F6991F0}" destId="{FEE906C9-4B82-49DE-BE91-58D72DE1F1DC}" srcOrd="1" destOrd="0" presId="urn:microsoft.com/office/officeart/2005/8/layout/pyramid1"/>
    <dgm:cxn modelId="{432AB6F2-A528-4083-8D33-DD5C3EABAB63}" type="presOf" srcId="{43A966DA-267C-4545-AF03-77D0CD314540}" destId="{9527AFE2-2AF4-4C2A-AB58-8B3AF65B58C9}" srcOrd="1" destOrd="0" presId="urn:microsoft.com/office/officeart/2005/8/layout/pyramid1"/>
    <dgm:cxn modelId="{16D65A57-C470-4EFE-AE4D-C0BFB04FE316}" type="presOf" srcId="{31656382-97DA-4778-8043-D574F3243EBB}" destId="{FB48F8AA-21A0-4283-AD7F-2FD78DEA9A6A}" srcOrd="1" destOrd="0" presId="urn:microsoft.com/office/officeart/2005/8/layout/pyramid1"/>
    <dgm:cxn modelId="{64CF88E8-BA1D-415F-BE25-0DC58AEE8364}" srcId="{2C2BE83B-988F-46A4-9518-10CFD84081D2}" destId="{0377C697-D100-47CF-8800-69E36F6991F0}" srcOrd="0" destOrd="0" parTransId="{8A55952E-7249-4C5D-B87F-231C629CE9D4}" sibTransId="{2BB45CE3-9406-4690-B6EC-037AF3AC0AD5}"/>
    <dgm:cxn modelId="{232B2834-A17C-42E2-ABE6-50A33C571DF9}" srcId="{2C2BE83B-988F-46A4-9518-10CFD84081D2}" destId="{AF468E77-458D-43E6-8FDF-0E784E56F0C5}" srcOrd="1" destOrd="0" parTransId="{BD89F9C5-8B6B-4CD0-A330-30C21386C3C5}" sibTransId="{B3838DC6-D070-4249-AAA5-92AB62DC8631}"/>
    <dgm:cxn modelId="{30E0BF7C-884E-4F18-818D-CA0858A15F3E}" type="presOf" srcId="{C1E305E7-708A-4C22-8ECE-60B3EBDA97F1}" destId="{ABCE03BD-0E4A-4153-98C5-C461595B7AB9}" srcOrd="0" destOrd="0" presId="urn:microsoft.com/office/officeart/2005/8/layout/pyramid1"/>
    <dgm:cxn modelId="{84D731A2-0F63-4E9F-9FF0-932A379100D7}" type="presOf" srcId="{AF468E77-458D-43E6-8FDF-0E784E56F0C5}" destId="{818A07D6-05BC-416A-8D06-42B882C6B504}" srcOrd="1" destOrd="0" presId="urn:microsoft.com/office/officeart/2005/8/layout/pyramid1"/>
    <dgm:cxn modelId="{2E0B2182-0AB6-42C7-891E-F1E438050EF2}" type="presOf" srcId="{43A966DA-267C-4545-AF03-77D0CD314540}" destId="{74965EDE-FA60-4A44-A586-9D7654E4D9A8}" srcOrd="0" destOrd="0" presId="urn:microsoft.com/office/officeart/2005/8/layout/pyramid1"/>
    <dgm:cxn modelId="{3123BED9-D085-4B12-88D7-7C2F2FD9540B}" type="presParOf" srcId="{10778F2E-D9D2-4B5D-8415-B3D4734537C4}" destId="{523DA25E-F21E-48E9-8241-5F986DBBE67D}" srcOrd="0" destOrd="0" presId="urn:microsoft.com/office/officeart/2005/8/layout/pyramid1"/>
    <dgm:cxn modelId="{830BB4BA-2E47-4E30-96E4-D60DC07C72A4}" type="presParOf" srcId="{523DA25E-F21E-48E9-8241-5F986DBBE67D}" destId="{6E9F18C2-8864-4954-9BE8-61EBA10A7595}" srcOrd="0" destOrd="0" presId="urn:microsoft.com/office/officeart/2005/8/layout/pyramid1"/>
    <dgm:cxn modelId="{AB0CBC38-C197-4961-941C-4221B4C3C228}" type="presParOf" srcId="{523DA25E-F21E-48E9-8241-5F986DBBE67D}" destId="{FEE906C9-4B82-49DE-BE91-58D72DE1F1DC}" srcOrd="1" destOrd="0" presId="urn:microsoft.com/office/officeart/2005/8/layout/pyramid1"/>
    <dgm:cxn modelId="{E4EAB464-3145-4B5B-BB9E-5743F0AB39B1}" type="presParOf" srcId="{10778F2E-D9D2-4B5D-8415-B3D4734537C4}" destId="{C5EDDB5C-F1EF-4D48-A0DA-2CF1B60A79F1}" srcOrd="1" destOrd="0" presId="urn:microsoft.com/office/officeart/2005/8/layout/pyramid1"/>
    <dgm:cxn modelId="{BB442968-C516-44D5-ADDC-7DF5A0E7EDAF}" type="presParOf" srcId="{C5EDDB5C-F1EF-4D48-A0DA-2CF1B60A79F1}" destId="{61289E8F-C356-4EB0-83EE-2959E4490624}" srcOrd="0" destOrd="0" presId="urn:microsoft.com/office/officeart/2005/8/layout/pyramid1"/>
    <dgm:cxn modelId="{FED5B8F6-D260-4F92-BBEF-F4D8C37E4B8E}" type="presParOf" srcId="{C5EDDB5C-F1EF-4D48-A0DA-2CF1B60A79F1}" destId="{818A07D6-05BC-416A-8D06-42B882C6B504}" srcOrd="1" destOrd="0" presId="urn:microsoft.com/office/officeart/2005/8/layout/pyramid1"/>
    <dgm:cxn modelId="{3A3E330B-54BE-46A8-AE65-7064F313753E}" type="presParOf" srcId="{10778F2E-D9D2-4B5D-8415-B3D4734537C4}" destId="{392157CF-8912-4ED4-90B8-2DA83B569D92}" srcOrd="2" destOrd="0" presId="urn:microsoft.com/office/officeart/2005/8/layout/pyramid1"/>
    <dgm:cxn modelId="{451C5B61-FD75-4280-84E0-29E8FEA623BB}" type="presParOf" srcId="{392157CF-8912-4ED4-90B8-2DA83B569D92}" destId="{ABCE03BD-0E4A-4153-98C5-C461595B7AB9}" srcOrd="0" destOrd="0" presId="urn:microsoft.com/office/officeart/2005/8/layout/pyramid1"/>
    <dgm:cxn modelId="{9D97BFFF-680F-4EBC-94C7-37AAE6137BE7}" type="presParOf" srcId="{392157CF-8912-4ED4-90B8-2DA83B569D92}" destId="{EF77EB54-982F-41AD-81B5-833A644B2DB0}" srcOrd="1" destOrd="0" presId="urn:microsoft.com/office/officeart/2005/8/layout/pyramid1"/>
    <dgm:cxn modelId="{5327C146-1361-421C-825A-4AEB7A03C161}" type="presParOf" srcId="{10778F2E-D9D2-4B5D-8415-B3D4734537C4}" destId="{FDDFDAF2-2CD9-4DE4-A1EA-D4E15DC0A071}" srcOrd="3" destOrd="0" presId="urn:microsoft.com/office/officeart/2005/8/layout/pyramid1"/>
    <dgm:cxn modelId="{1838FCDB-22EC-4C57-B4EA-FB38411964BF}" type="presParOf" srcId="{FDDFDAF2-2CD9-4DE4-A1EA-D4E15DC0A071}" destId="{997A93C8-2B47-4E20-ACDE-756B9CA4E2C1}" srcOrd="0" destOrd="0" presId="urn:microsoft.com/office/officeart/2005/8/layout/pyramid1"/>
    <dgm:cxn modelId="{132CA082-4236-4EAD-867E-9A95E10EB46D}" type="presParOf" srcId="{FDDFDAF2-2CD9-4DE4-A1EA-D4E15DC0A071}" destId="{FB48F8AA-21A0-4283-AD7F-2FD78DEA9A6A}" srcOrd="1" destOrd="0" presId="urn:microsoft.com/office/officeart/2005/8/layout/pyramid1"/>
    <dgm:cxn modelId="{39049C9F-195E-4FAD-87F1-F5CD39C97C1C}" type="presParOf" srcId="{10778F2E-D9D2-4B5D-8415-B3D4734537C4}" destId="{ED5E3D97-D4F9-4A5D-B0D9-FF3C37F15655}" srcOrd="4" destOrd="0" presId="urn:microsoft.com/office/officeart/2005/8/layout/pyramid1"/>
    <dgm:cxn modelId="{8C3B5415-7316-4AF4-991D-63A5F88C49D0}" type="presParOf" srcId="{ED5E3D97-D4F9-4A5D-B0D9-FF3C37F15655}" destId="{74965EDE-FA60-4A44-A586-9D7654E4D9A8}" srcOrd="0" destOrd="0" presId="urn:microsoft.com/office/officeart/2005/8/layout/pyramid1"/>
    <dgm:cxn modelId="{75AFB153-9F0E-4A64-8E98-C3B0AA27A2E8}" type="presParOf" srcId="{ED5E3D97-D4F9-4A5D-B0D9-FF3C37F15655}" destId="{9527AFE2-2AF4-4C2A-AB58-8B3AF65B58C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F18C2-8864-4954-9BE8-61EBA10A7595}">
      <dsp:nvSpPr>
        <dsp:cNvPr id="0" name=""/>
        <dsp:cNvSpPr/>
      </dsp:nvSpPr>
      <dsp:spPr>
        <a:xfrm>
          <a:off x="1979295" y="0"/>
          <a:ext cx="989647" cy="1175454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Государственные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услуги</a:t>
          </a:r>
        </a:p>
      </dsp:txBody>
      <dsp:txXfrm>
        <a:off x="1979295" y="0"/>
        <a:ext cx="989647" cy="1175454"/>
      </dsp:txXfrm>
    </dsp:sp>
    <dsp:sp modelId="{61289E8F-C356-4EB0-83EE-2959E4490624}">
      <dsp:nvSpPr>
        <dsp:cNvPr id="0" name=""/>
        <dsp:cNvSpPr/>
      </dsp:nvSpPr>
      <dsp:spPr>
        <a:xfrm>
          <a:off x="1484471" y="1175454"/>
          <a:ext cx="1979295" cy="1175454"/>
        </a:xfrm>
        <a:prstGeom prst="trapezoid">
          <a:avLst>
            <a:gd name="adj" fmla="val 42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Отраслевые  информационные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системы</a:t>
          </a:r>
        </a:p>
      </dsp:txBody>
      <dsp:txXfrm>
        <a:off x="1830848" y="1175454"/>
        <a:ext cx="1286542" cy="1175454"/>
      </dsp:txXfrm>
    </dsp:sp>
    <dsp:sp modelId="{ABCE03BD-0E4A-4153-98C5-C461595B7AB9}">
      <dsp:nvSpPr>
        <dsp:cNvPr id="0" name=""/>
        <dsp:cNvSpPr/>
      </dsp:nvSpPr>
      <dsp:spPr>
        <a:xfrm>
          <a:off x="989647" y="2350908"/>
          <a:ext cx="2968943" cy="1175454"/>
        </a:xfrm>
        <a:prstGeom prst="trapezoid">
          <a:avLst>
            <a:gd name="adj" fmla="val 42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Интернет-ресурсы</a:t>
          </a:r>
        </a:p>
      </dsp:txBody>
      <dsp:txXfrm>
        <a:off x="1509212" y="2350908"/>
        <a:ext cx="1929813" cy="1175454"/>
      </dsp:txXfrm>
    </dsp:sp>
    <dsp:sp modelId="{997A93C8-2B47-4E20-ACDE-756B9CA4E2C1}">
      <dsp:nvSpPr>
        <dsp:cNvPr id="0" name=""/>
        <dsp:cNvSpPr/>
      </dsp:nvSpPr>
      <dsp:spPr>
        <a:xfrm>
          <a:off x="494823" y="3526363"/>
          <a:ext cx="3958591" cy="1175454"/>
        </a:xfrm>
        <a:prstGeom prst="trapezoid">
          <a:avLst>
            <a:gd name="adj" fmla="val 42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Система электронного документооборота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Система межведомственного электронного взаимодействия </a:t>
          </a:r>
        </a:p>
      </dsp:txBody>
      <dsp:txXfrm>
        <a:off x="1187577" y="3526363"/>
        <a:ext cx="2573084" cy="1175454"/>
      </dsp:txXfrm>
    </dsp:sp>
    <dsp:sp modelId="{74965EDE-FA60-4A44-A586-9D7654E4D9A8}">
      <dsp:nvSpPr>
        <dsp:cNvPr id="0" name=""/>
        <dsp:cNvSpPr/>
      </dsp:nvSpPr>
      <dsp:spPr>
        <a:xfrm>
          <a:off x="0" y="4701817"/>
          <a:ext cx="4948239" cy="1175454"/>
        </a:xfrm>
        <a:prstGeom prst="trapezoid">
          <a:avLst>
            <a:gd name="adj" fmla="val 42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200" kern="1200" dirty="0" smtClean="0"/>
            <a:t>Единая защищенная сеть передачи данных (ЕЗСПД) является системой телекоммуникационной связи органов государственной власти и муниципальных образований республики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865941" y="4701817"/>
        <a:ext cx="3216355" cy="1175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FD4489-EDC5-4EBF-BCBB-2F748E322E0F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58A0C5-48DD-4DA2-8E13-468CF61F8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24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BA0D-E36A-4619-8DEB-A63AA1C94BB9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0709-CD1D-4F16-9E74-B26969657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1CCC8-4D7F-4BC2-9AA3-296ACD22278E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7EDEA-9598-4FB5-9937-2700298C1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3611C-D534-44D7-9428-7D0EF2FFEAD9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2C37-4BA8-43F1-98C0-B50C8B288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7240-8C0E-4564-84B6-2C4938672D99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3CF1A-EB73-4103-AA02-2820F8E33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0600-68AC-4F13-BF0A-B4730CAF1411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6B00E-260C-4068-8C55-A00B8197F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EF7AC-E415-4C89-BEF6-195D4E785911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22B5B-BB80-4B32-B3EA-CE1E37314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028A-615A-417C-874E-87B0F2E217A0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916A6-8D51-43F6-AA6A-EBD7D72F4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C4C35-2412-483E-B45E-427764F96809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3B987-3DA6-45C1-B5DB-43A06FF5C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BB53-70AD-4D80-9C5A-95ED854BFED3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AFB6F-C603-47B7-AA7F-5D1C06B71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4EBF-5842-432C-B558-C05D66EF8475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AF094-10CD-4974-864D-73D57D131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C20AA-F190-48AA-B962-965D6F145EAB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B465-D41C-4C2A-A8AD-F5A380274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F9D06-70E5-495F-B4D0-71A53296104B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A86B-94DE-4970-B991-4BEE4C5CF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F040-26C8-4FDF-935A-0763337C3A54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A12DE-49FC-46A0-B0E0-8D582A785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2C01B4-3AA7-437E-9884-8AFDDFBF4007}" type="datetimeFigureOut">
              <a:rPr lang="ru-RU"/>
              <a:pPr>
                <a:defRPr/>
              </a:pPr>
              <a:t>23.10.15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7D5FC3-5342-4663-86DC-257454ED4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9" r:id="rId2"/>
    <p:sldLayoutId id="2147483677" r:id="rId3"/>
    <p:sldLayoutId id="2147483670" r:id="rId4"/>
    <p:sldLayoutId id="2147483671" r:id="rId5"/>
    <p:sldLayoutId id="2147483672" r:id="rId6"/>
    <p:sldLayoutId id="2147483678" r:id="rId7"/>
    <p:sldLayoutId id="2147483679" r:id="rId8"/>
    <p:sldLayoutId id="2147483680" r:id="rId9"/>
    <p:sldLayoutId id="2147483673" r:id="rId10"/>
    <p:sldLayoutId id="2147483681" r:id="rId11"/>
    <p:sldLayoutId id="2147483674" r:id="rId12"/>
    <p:sldLayoutId id="214748367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F3B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262" y="1900827"/>
            <a:ext cx="3998919" cy="2907215"/>
          </a:xfrm>
          <a:prstGeom prst="rect">
            <a:avLst/>
          </a:prstGeom>
        </p:spPr>
      </p:pic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3">
            <a:lum bright="-39000"/>
            <a:alphaModFix amt="70000"/>
          </a:blip>
          <a:stretch>
            <a:fillRect/>
          </a:stretch>
        </p:blipFill>
        <p:spPr>
          <a:xfrm>
            <a:off x="-1402624" y="-111028"/>
            <a:ext cx="3565535" cy="4675909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2195736" y="3174115"/>
            <a:ext cx="5732377" cy="1552775"/>
            <a:chOff x="2891091" y="3912982"/>
            <a:chExt cx="7643168" cy="2070366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2891091" y="3912982"/>
              <a:ext cx="19315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200" dirty="0">
                  <a:solidFill>
                    <a:srgbClr val="A3A3A3"/>
                  </a:solidFill>
                </a:rPr>
                <a:t>Докладчик:</a:t>
              </a:r>
              <a:endParaRPr lang="ru-RU" sz="1200" dirty="0">
                <a:solidFill>
                  <a:srgbClr val="A3A3A3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536193" y="4229021"/>
              <a:ext cx="6998066" cy="17543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ru-RU" dirty="0">
                  <a:solidFill>
                    <a:schemeClr val="bg1"/>
                  </a:solidFill>
                </a:rPr>
                <a:t>Начальник отдела обслуживания портала Правительства Кабардино-Балкарской </a:t>
              </a:r>
              <a:r>
                <a:rPr lang="ru-RU" dirty="0">
                  <a:solidFill>
                    <a:schemeClr val="bg1"/>
                  </a:solidFill>
                </a:rPr>
                <a:t>Республики</a:t>
              </a:r>
              <a:endParaRPr lang="ru-RU" dirty="0">
                <a:solidFill>
                  <a:schemeClr val="bg1"/>
                </a:solidFill>
              </a:endParaRPr>
            </a:p>
            <a:p>
              <a:pPr>
                <a:spcAft>
                  <a:spcPts val="900"/>
                </a:spcAft>
              </a:pPr>
              <a:r>
                <a:rPr lang="ru-RU" dirty="0" err="1">
                  <a:solidFill>
                    <a:schemeClr val="bg1"/>
                  </a:solidFill>
                </a:rPr>
                <a:t>Аслангери</a:t>
              </a:r>
              <a:r>
                <a:rPr lang="ru-RU" dirty="0">
                  <a:solidFill>
                    <a:schemeClr val="bg1"/>
                  </a:solidFill>
                </a:rPr>
                <a:t> Кумыков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115228" y="1327541"/>
            <a:ext cx="4110911" cy="871112"/>
            <a:chOff x="2820305" y="753174"/>
            <a:chExt cx="5481214" cy="116148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3554855" y="1052882"/>
              <a:ext cx="4746664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Правительство Кабардино-Балкарской </a:t>
              </a:r>
              <a:r>
                <a:rPr lang="ru-RU" dirty="0">
                  <a:solidFill>
                    <a:schemeClr val="bg1"/>
                  </a:solidFill>
                </a:rPr>
                <a:t>Республики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820305" y="753174"/>
              <a:ext cx="193154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200" dirty="0">
                  <a:solidFill>
                    <a:srgbClr val="A3A3A3"/>
                  </a:solidFill>
                </a:rPr>
                <a:t>Заказчик:</a:t>
              </a:r>
              <a:endParaRPr lang="ru-RU" sz="1200" dirty="0">
                <a:solidFill>
                  <a:srgbClr val="A3A3A3"/>
                </a:solidFill>
              </a:endParaRPr>
            </a:p>
          </p:txBody>
        </p:sp>
        <p:pic>
          <p:nvPicPr>
            <p:cNvPr id="6" name="Изображение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6328" y="1188760"/>
              <a:ext cx="578009" cy="70632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" name="Группа 2"/>
          <p:cNvGrpSpPr/>
          <p:nvPr/>
        </p:nvGrpSpPr>
        <p:grpSpPr>
          <a:xfrm>
            <a:off x="2115228" y="2305777"/>
            <a:ext cx="4814454" cy="829259"/>
            <a:chOff x="2792589" y="2290067"/>
            <a:chExt cx="6419271" cy="110567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561071" y="2646025"/>
              <a:ext cx="5650789" cy="4924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ДЕЛО 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792589" y="2290067"/>
              <a:ext cx="19315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200" dirty="0">
                  <a:solidFill>
                    <a:srgbClr val="A3A3A3"/>
                  </a:solidFill>
                </a:rPr>
                <a:t>Система:</a:t>
              </a:r>
              <a:endParaRPr lang="ru-RU" sz="1200" dirty="0">
                <a:solidFill>
                  <a:srgbClr val="A3A3A3"/>
                </a:solidFill>
              </a:endParaRPr>
            </a:p>
          </p:txBody>
        </p:sp>
        <p:pic>
          <p:nvPicPr>
            <p:cNvPr id="7" name="Изображение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8515" y="2685959"/>
              <a:ext cx="720072" cy="709786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3" name="Группа 12"/>
          <p:cNvGrpSpPr/>
          <p:nvPr/>
        </p:nvGrpSpPr>
        <p:grpSpPr>
          <a:xfrm>
            <a:off x="2687671" y="5054638"/>
            <a:ext cx="5543746" cy="1174897"/>
            <a:chOff x="3533838" y="3912982"/>
            <a:chExt cx="7391661" cy="156652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533838" y="3912982"/>
              <a:ext cx="27044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>
                  <a:solidFill>
                    <a:srgbClr val="A3A3A3"/>
                  </a:solidFill>
                </a:rPr>
                <a:t>Тема доклада:</a:t>
              </a:r>
              <a:endParaRPr lang="ru-RU" sz="1200" dirty="0">
                <a:solidFill>
                  <a:srgbClr val="A3A3A3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33838" y="4248405"/>
              <a:ext cx="7391661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ru-RU" dirty="0">
                  <a:solidFill>
                    <a:schemeClr val="bg1"/>
                  </a:solidFill>
                </a:rPr>
                <a:t>Итоги внедрения системы электронного документооборота в органах государственной власти Кабардино-Балкарской Республики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795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48172"/>
            <a:ext cx="8194074" cy="1064603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Этапы </a:t>
            </a:r>
            <a:r>
              <a:rPr lang="ru-RU" sz="2800" b="1" dirty="0" smtClean="0">
                <a:solidFill>
                  <a:schemeClr val="tx1"/>
                </a:solidFill>
              </a:rPr>
              <a:t>внедрения «Внедрение </a:t>
            </a:r>
            <a:r>
              <a:rPr lang="ru-RU" sz="2800" b="1" dirty="0">
                <a:solidFill>
                  <a:schemeClr val="tx1"/>
                </a:solidFill>
              </a:rPr>
              <a:t>системы в Администрации Главы </a:t>
            </a:r>
            <a:r>
              <a:rPr lang="ru-RU" sz="2800" b="1" dirty="0" smtClean="0">
                <a:solidFill>
                  <a:schemeClr val="tx1"/>
                </a:solidFill>
              </a:rPr>
              <a:t>КБР и </a:t>
            </a:r>
            <a:r>
              <a:rPr lang="ru-RU" sz="2800" b="1" dirty="0">
                <a:solidFill>
                  <a:schemeClr val="tx1"/>
                </a:solidFill>
              </a:rPr>
              <a:t>Правительстве КБР</a:t>
            </a:r>
            <a:r>
              <a:rPr lang="ru-RU" sz="2800" b="1" dirty="0" smtClean="0">
                <a:solidFill>
                  <a:schemeClr val="tx1"/>
                </a:solidFill>
              </a:rPr>
              <a:t>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Обследование документооборота.</a:t>
            </a:r>
          </a:p>
          <a:p>
            <a:r>
              <a:rPr lang="ru-RU" dirty="0" smtClean="0"/>
              <a:t>Настройка системы.</a:t>
            </a:r>
          </a:p>
          <a:p>
            <a:r>
              <a:rPr lang="ru-RU" dirty="0" smtClean="0"/>
              <a:t>Установка и настройка клиентских рабочих мест (в </a:t>
            </a:r>
            <a:r>
              <a:rPr lang="ru-RU" dirty="0" err="1" smtClean="0"/>
              <a:t>т.ч</a:t>
            </a:r>
            <a:r>
              <a:rPr lang="ru-RU" dirty="0" smtClean="0"/>
              <a:t>. опций).</a:t>
            </a:r>
          </a:p>
          <a:p>
            <a:r>
              <a:rPr lang="ru-RU" dirty="0" smtClean="0"/>
              <a:t>Обучение пользователей Администрации Главы КБР и Правительства КБР.</a:t>
            </a:r>
          </a:p>
          <a:p>
            <a:r>
              <a:rPr lang="ru-RU" dirty="0" smtClean="0"/>
              <a:t>Обучение сотрудников обеспечивающих регистрацию документов. </a:t>
            </a:r>
          </a:p>
          <a:p>
            <a:r>
              <a:rPr lang="ru-RU" dirty="0" smtClean="0"/>
              <a:t>Обучение секретарей и помощников обеспечивающих деятельность Администрации Главы КБР и Правительства КБР. </a:t>
            </a:r>
          </a:p>
          <a:p>
            <a:r>
              <a:rPr lang="ru-RU" dirty="0" smtClean="0"/>
              <a:t>Обучение управления государственного контроля Администрации Главы КБР и Правительства КБР. </a:t>
            </a:r>
          </a:p>
          <a:p>
            <a:r>
              <a:rPr lang="ru-RU" dirty="0" smtClean="0"/>
              <a:t>Обучение исполнителей в соответствии со штатной структурой по подчиненности. </a:t>
            </a:r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47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24001"/>
            <a:ext cx="7886700" cy="1520824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Этапы внедрения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«Тиражирование системы по подразделениям </a:t>
            </a:r>
            <a:r>
              <a:rPr lang="ru-RU" sz="2800" b="1" dirty="0" smtClean="0">
                <a:solidFill>
                  <a:schemeClr val="tx1"/>
                </a:solidFill>
              </a:rPr>
              <a:t>                в </a:t>
            </a:r>
            <a:r>
              <a:rPr lang="ru-RU" sz="2800" b="1" dirty="0">
                <a:solidFill>
                  <a:schemeClr val="tx1"/>
                </a:solidFill>
              </a:rPr>
              <a:t>части документопотоков (процессов)»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680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Тиражирование процессов работы с входящей исходящей корреспонденцией, контроля исполнения, обмена между ОГВ КБР .</a:t>
            </a:r>
          </a:p>
          <a:p>
            <a:r>
              <a:rPr lang="ru-RU" dirty="0" smtClean="0"/>
              <a:t>Принято распоряжение Председателя Правительства КБР     по работе с входящей исходящей корреспонденцией, контролю исполнения и обмена документами между ОГВ КБР (с 1 января 2015).</a:t>
            </a:r>
          </a:p>
          <a:p>
            <a:r>
              <a:rPr lang="ru-RU" dirty="0" smtClean="0"/>
              <a:t>Тиражирование процессов работы с проектами документов внутри подразделений ОГВ.</a:t>
            </a:r>
          </a:p>
          <a:p>
            <a:r>
              <a:rPr lang="ru-RU" dirty="0" smtClean="0"/>
              <a:t>Включение в работу руководителей ОГВ.</a:t>
            </a:r>
          </a:p>
          <a:p>
            <a:r>
              <a:rPr lang="ru-RU" dirty="0" smtClean="0"/>
              <a:t>Тиражирование системы в органы местного самоуправления.</a:t>
            </a:r>
            <a:endParaRPr lang="ru-RU" dirty="0"/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95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15348"/>
            <a:ext cx="7992888" cy="626269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Ключевые результаты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Создана единая серверная группа, а также система доступа на базе единой защищенной сети передачи данных.</a:t>
            </a:r>
          </a:p>
          <a:p>
            <a:r>
              <a:rPr lang="ru-RU" dirty="0" smtClean="0"/>
              <a:t>Создана </a:t>
            </a:r>
            <a:r>
              <a:rPr lang="ru-RU" dirty="0"/>
              <a:t>единая база данных всех </a:t>
            </a:r>
            <a:r>
              <a:rPr lang="ru-RU" dirty="0" smtClean="0"/>
              <a:t>ОГВ и местного самоуправления, </a:t>
            </a:r>
            <a:r>
              <a:rPr lang="ru-RU" dirty="0"/>
              <a:t>что </a:t>
            </a:r>
            <a:r>
              <a:rPr lang="ru-RU" dirty="0" smtClean="0"/>
              <a:t>позволяет </a:t>
            </a:r>
            <a:r>
              <a:rPr lang="ru-RU" dirty="0"/>
              <a:t>осуществлять сквозной контроль за исполнением поручений в масштабах </a:t>
            </a:r>
            <a:r>
              <a:rPr lang="ru-RU" dirty="0" smtClean="0"/>
              <a:t>республики.</a:t>
            </a:r>
          </a:p>
          <a:p>
            <a:r>
              <a:rPr lang="ru-RU" dirty="0"/>
              <a:t>На сегодняшний день проведено обучение всех </a:t>
            </a:r>
            <a:r>
              <a:rPr lang="ru-RU" dirty="0" smtClean="0"/>
              <a:t>сотрудников ОГВ </a:t>
            </a:r>
            <a:r>
              <a:rPr lang="ru-RU" dirty="0"/>
              <a:t>работе с СЭД «ДЕЛО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 работу включены руководители высшего уровня.</a:t>
            </a:r>
          </a:p>
          <a:p>
            <a:r>
              <a:rPr lang="ru-RU" dirty="0" smtClean="0"/>
              <a:t>Организован ввод в систему всей входящей и исходящей корреспонденции.</a:t>
            </a:r>
          </a:p>
          <a:p>
            <a:r>
              <a:rPr lang="ru-RU" dirty="0" smtClean="0"/>
              <a:t>Запущены процессы работы с проектами документов.</a:t>
            </a:r>
          </a:p>
          <a:p>
            <a:r>
              <a:rPr lang="ru-RU" dirty="0" smtClean="0"/>
              <a:t>Проводится процесс согласования и принятия единого регламента работы в ЕСЭД.</a:t>
            </a:r>
          </a:p>
          <a:p>
            <a:r>
              <a:rPr lang="ru-RU" dirty="0"/>
              <a:t>Организация ЮЗД (уже создан проект распоряжения и временного регламента  работы с ЭП и электронными документами).</a:t>
            </a:r>
          </a:p>
          <a:p>
            <a:r>
              <a:rPr lang="ru-RU" dirty="0"/>
              <a:t>Отказ от бумажных документов внутри ОГВ КБР.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53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324000"/>
            <a:ext cx="7948934" cy="617617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Общее число </a:t>
            </a:r>
            <a:r>
              <a:rPr lang="ru-RU" sz="2800" b="1" dirty="0" smtClean="0">
                <a:solidFill>
                  <a:schemeClr val="tx1"/>
                </a:solidFill>
              </a:rPr>
              <a:t>автоматизированных </a:t>
            </a:r>
            <a:r>
              <a:rPr lang="ru-RU" sz="2800" b="1" dirty="0">
                <a:solidFill>
                  <a:schemeClr val="tx1"/>
                </a:solidFill>
              </a:rPr>
              <a:t>рабочих мест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17646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Подключенных организаций</a:t>
            </a:r>
            <a:r>
              <a:rPr lang="ru-RU" dirty="0" smtClean="0"/>
              <a:t> – 61  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ДЕЛО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ru-RU" b="1" dirty="0"/>
              <a:t>ДЕЛО-</a:t>
            </a:r>
            <a:r>
              <a:rPr lang="en-US" b="1" dirty="0"/>
              <a:t>WEB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smtClean="0"/>
              <a:t>1335 </a:t>
            </a:r>
            <a:r>
              <a:rPr lang="ru-RU" dirty="0"/>
              <a:t>пользователей</a:t>
            </a:r>
          </a:p>
          <a:p>
            <a:pPr>
              <a:buFont typeface="Wingdings" pitchFamily="2" charset="2"/>
              <a:buChar char="q"/>
            </a:pPr>
            <a:endParaRPr lang="ru-RU" b="1" dirty="0"/>
          </a:p>
          <a:p>
            <a:pPr>
              <a:buFont typeface="Wingdings" pitchFamily="2" charset="2"/>
              <a:buChar char="q"/>
            </a:pPr>
            <a:r>
              <a:rPr lang="ru-RU" b="1" dirty="0"/>
              <a:t>СКАНИРОВАНИЕ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 smtClean="0"/>
              <a:t>145 </a:t>
            </a:r>
            <a:r>
              <a:rPr lang="ru-RU" dirty="0"/>
              <a:t>рабочих места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ru-RU" b="1" dirty="0"/>
          </a:p>
          <a:p>
            <a:pPr>
              <a:buFont typeface="Wingdings" pitchFamily="2" charset="2"/>
              <a:buChar char="q"/>
            </a:pPr>
            <a:r>
              <a:rPr lang="ru-RU" b="1" dirty="0"/>
              <a:t>АРМ Руководителя </a:t>
            </a:r>
            <a:r>
              <a:rPr lang="ru-RU" dirty="0"/>
              <a:t>– 20 пользователей </a:t>
            </a:r>
            <a:r>
              <a:rPr lang="ru-RU" dirty="0" smtClean="0"/>
              <a:t>                                        (</a:t>
            </a:r>
            <a:r>
              <a:rPr lang="ru-RU" dirty="0"/>
              <a:t>высший руководящий состав)</a:t>
            </a:r>
          </a:p>
          <a:p>
            <a:pPr>
              <a:buFont typeface="Wingdings" pitchFamily="2" charset="2"/>
              <a:buChar char="q"/>
            </a:pPr>
            <a:endParaRPr lang="ru-RU" b="1" dirty="0"/>
          </a:p>
          <a:p>
            <a:pPr>
              <a:buFont typeface="Wingdings" pitchFamily="2" charset="2"/>
              <a:buChar char="q"/>
            </a:pPr>
            <a:r>
              <a:rPr lang="ru-RU" b="1" dirty="0"/>
              <a:t>ЭП И ШИФРОВАНИЕ </a:t>
            </a:r>
            <a:r>
              <a:rPr lang="ru-RU" dirty="0"/>
              <a:t>– </a:t>
            </a:r>
            <a:r>
              <a:rPr lang="ru-RU" dirty="0" smtClean="0"/>
              <a:t>132 </a:t>
            </a:r>
            <a:r>
              <a:rPr lang="ru-RU" dirty="0"/>
              <a:t>пользователя (руководители ОГВ)</a:t>
            </a:r>
          </a:p>
          <a:p>
            <a:endParaRPr lang="ru-RU" dirty="0"/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68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824" y="321280"/>
            <a:ext cx="7970648" cy="620337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Проблемы внедрения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96855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Отсутствие обратной синхронизации в АРМ </a:t>
            </a:r>
            <a:r>
              <a:rPr lang="ru-RU" dirty="0"/>
              <a:t>Руководителя (при отработке документов в тонком клиенте, документы не уходят из </a:t>
            </a:r>
            <a:r>
              <a:rPr lang="ru-RU" dirty="0" smtClean="0"/>
              <a:t>АРМ Руководителя).</a:t>
            </a:r>
          </a:p>
          <a:p>
            <a:r>
              <a:rPr lang="ru-RU" dirty="0" smtClean="0"/>
              <a:t>Отсутствует визуализация электронной подписи при распечатке бумажной копии электронного документа.</a:t>
            </a:r>
          </a:p>
          <a:p>
            <a:r>
              <a:rPr lang="ru-RU" dirty="0" smtClean="0"/>
              <a:t>Возможность подписания электронной подписью в Дело-</a:t>
            </a:r>
            <a:r>
              <a:rPr lang="en-US" dirty="0" smtClean="0"/>
              <a:t>Web </a:t>
            </a:r>
            <a:r>
              <a:rPr lang="ru-RU" dirty="0" smtClean="0"/>
              <a:t>только в браузере </a:t>
            </a:r>
            <a:r>
              <a:rPr lang="en-US" dirty="0" smtClean="0"/>
              <a:t>Internet Explorer 9-</a:t>
            </a:r>
            <a:r>
              <a:rPr lang="ru-RU" dirty="0" smtClean="0"/>
              <a:t>й версии (и выше).</a:t>
            </a:r>
          </a:p>
          <a:p>
            <a:r>
              <a:rPr lang="ru-RU" dirty="0" smtClean="0"/>
              <a:t>Необходимость блокировки отправки письма, при не подписанном электронной подписью файле.</a:t>
            </a:r>
          </a:p>
          <a:p>
            <a:r>
              <a:rPr lang="ru-RU" dirty="0" smtClean="0"/>
              <a:t>Нет возможности ограничения списка визирующих/подписывающих документ при отправки на визирование.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32656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29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824" y="321280"/>
            <a:ext cx="7970648" cy="620337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Планы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процессов межведомственного согласования НПА в электронном виде.</a:t>
            </a:r>
          </a:p>
          <a:p>
            <a:r>
              <a:rPr lang="ru-RU" dirty="0" smtClean="0"/>
              <a:t>Интеграция со смежными системами (портал ОГВ КБР, АС ОГ и т.д.).</a:t>
            </a:r>
          </a:p>
          <a:p>
            <a:r>
              <a:rPr lang="ru-RU" dirty="0" smtClean="0"/>
              <a:t>Принятие единого регламента работы в ЕСЭД.</a:t>
            </a:r>
          </a:p>
          <a:p>
            <a:r>
              <a:rPr lang="ru-RU" dirty="0" smtClean="0"/>
              <a:t>Запуск системы в промышленную эксплуатацию.</a:t>
            </a:r>
          </a:p>
          <a:p>
            <a:r>
              <a:rPr lang="ru-RU" dirty="0" smtClean="0"/>
              <a:t>Внедрение ЕСЭД во все органы местного самоуправления республики, включая местные администрации сельских поселений.</a:t>
            </a:r>
          </a:p>
          <a:p>
            <a:r>
              <a:rPr lang="ru-RU" dirty="0" smtClean="0"/>
              <a:t>Подключение к ЕСЭД подведомственных бюджетных организаций.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32656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41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0668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4797152"/>
            <a:ext cx="6156672" cy="1833067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 smtClean="0"/>
              <a:t>Кумыков </a:t>
            </a:r>
            <a:r>
              <a:rPr lang="ru-RU" dirty="0" err="1" smtClean="0"/>
              <a:t>Аслангери</a:t>
            </a:r>
            <a:r>
              <a:rPr lang="ru-RU" dirty="0" smtClean="0"/>
              <a:t> </a:t>
            </a:r>
            <a:r>
              <a:rPr lang="ru-RU" dirty="0" err="1" smtClean="0"/>
              <a:t>Галиевич</a:t>
            </a:r>
            <a:endParaRPr lang="ru-RU" dirty="0" smtClean="0"/>
          </a:p>
          <a:p>
            <a:pPr marL="0" indent="0" algn="r">
              <a:buNone/>
            </a:pPr>
            <a:r>
              <a:rPr lang="ru-RU" sz="1400" dirty="0" smtClean="0"/>
              <a:t>Департамент информационных технологий </a:t>
            </a:r>
          </a:p>
          <a:p>
            <a:pPr marL="0" indent="0" algn="r">
              <a:buNone/>
            </a:pPr>
            <a:r>
              <a:rPr lang="ru-RU" sz="1400" dirty="0" smtClean="0"/>
              <a:t>Управления делами Главы и Правительства КБР</a:t>
            </a: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en-US" dirty="0" smtClean="0"/>
              <a:t>delo@kbr.ru</a:t>
            </a:r>
            <a:endParaRPr lang="ru-RU" dirty="0"/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07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988840"/>
            <a:ext cx="8640960" cy="468123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внедрения ЕСЭД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органы государственной власти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органы местного самоуправления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Кабардино-Балкарской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Республики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делами Главы и Правительства КБР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ru-RU" sz="2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764704"/>
            <a:ext cx="149701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24000"/>
            <a:ext cx="7992888" cy="61761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Цели и </a:t>
            </a:r>
            <a:r>
              <a:rPr lang="ru-RU" sz="2800" b="1" dirty="0" smtClean="0">
                <a:solidFill>
                  <a:schemeClr val="tx1"/>
                </a:solidFill>
              </a:rPr>
              <a:t>задачи внедрения ЕСЭД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24536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r>
              <a:rPr lang="ru-RU" dirty="0"/>
              <a:t>Создание единой платформы для эффективного обмена информацией между органами государственной власти (ОГВ), органами местного самоуправления на основе СЭД «Дело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/>
              <a:t>Обеспечить единую технологию работы с документами в условиях функционирования системы «Дело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/>
              <a:t>Повысить оперативность исполнения резолюций и поручений во всех структурных подразделениях Кабардино-Балкарской </a:t>
            </a:r>
            <a:r>
              <a:rPr lang="ru-RU" dirty="0" smtClean="0"/>
              <a:t>Республики.</a:t>
            </a:r>
            <a:endParaRPr lang="ru-RU" dirty="0"/>
          </a:p>
          <a:p>
            <a:r>
              <a:rPr lang="ru-RU" dirty="0"/>
              <a:t>Обеспечить полный контроль исполнения поручений Главы и Председателя Правительства КБР, </a:t>
            </a:r>
            <a:r>
              <a:rPr lang="ru-RU" dirty="0" smtClean="0"/>
              <a:t>включая </a:t>
            </a:r>
            <a:r>
              <a:rPr lang="ru-RU" dirty="0"/>
              <a:t>исполнение поручений в органах местного </a:t>
            </a:r>
            <a:r>
              <a:rPr lang="ru-RU" dirty="0" smtClean="0"/>
              <a:t>самоуправления.</a:t>
            </a:r>
            <a:endParaRPr lang="ru-RU" dirty="0"/>
          </a:p>
          <a:p>
            <a:r>
              <a:rPr lang="ru-RU" dirty="0"/>
              <a:t>Обеспечить работу в системе вышестоящих должностных лиц </a:t>
            </a:r>
            <a:r>
              <a:rPr lang="ru-RU" dirty="0" smtClean="0"/>
              <a:t>                (</a:t>
            </a:r>
            <a:r>
              <a:rPr lang="ru-RU" dirty="0"/>
              <a:t>в том числе и удаленную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74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827584" y="324000"/>
            <a:ext cx="7992887" cy="58405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ЕСЭД как базис формирования ЭП КБР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sz="half" idx="1"/>
          </p:nvPr>
        </p:nvSpPr>
        <p:spPr>
          <a:xfrm>
            <a:off x="251520" y="1628800"/>
            <a:ext cx="4244280" cy="4976186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1800" dirty="0"/>
              <a:t>С</a:t>
            </a:r>
            <a:r>
              <a:rPr lang="ru-RU" sz="1800" dirty="0" smtClean="0"/>
              <a:t>оздание единой республиканской</a:t>
            </a:r>
            <a:r>
              <a:rPr lang="en-US" sz="1800" dirty="0" smtClean="0"/>
              <a:t> </a:t>
            </a:r>
            <a:r>
              <a:rPr lang="ru-RU" sz="1800" dirty="0" smtClean="0"/>
              <a:t>защищенной сети передачи данных и центра обработки данных. 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/>
              <a:t>С</a:t>
            </a:r>
            <a:r>
              <a:rPr lang="ru-RU" sz="1800" dirty="0" smtClean="0"/>
              <a:t>оздание единых систем межведомственного электронного взаимодействия и электронного документооборота органов исполнительной власти и местного самоуправления КБР и обеспечение информационной безопасности.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/>
              <a:t>Р</a:t>
            </a:r>
            <a:r>
              <a:rPr lang="ru-RU" sz="1800" dirty="0" smtClean="0"/>
              <a:t>азвитие информационных ресурсов в сети Интернет органов государственной власти и местного самоуправления КБР.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/>
              <a:t>С</a:t>
            </a:r>
            <a:r>
              <a:rPr lang="ru-RU" sz="1800" dirty="0" smtClean="0"/>
              <a:t>оздание отраслевых информационных систем электронного правительства КБР.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/>
              <a:t>П</a:t>
            </a:r>
            <a:r>
              <a:rPr lang="ru-RU" sz="1800" dirty="0" smtClean="0"/>
              <a:t>редоставление электронных услуг населению и бизнесу.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067944" y="980728"/>
          <a:ext cx="4948239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_blan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/>
          </p:cNvSpPr>
          <p:nvPr/>
        </p:nvSpPr>
        <p:spPr bwMode="auto">
          <a:xfrm>
            <a:off x="899592" y="202853"/>
            <a:ext cx="778720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>
                <a:latin typeface="Calibri" pitchFamily="34" charset="0"/>
              </a:rPr>
              <a:t>Схема единой защищенной сети передачи данных (ЕЗСПД) КБР на базе технологии </a:t>
            </a:r>
            <a:r>
              <a:rPr lang="en-US" sz="2800" dirty="0" err="1">
                <a:latin typeface="Calibri" pitchFamily="34" charset="0"/>
              </a:rPr>
              <a:t>VipNet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981075"/>
            <a:ext cx="8567737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827584" y="324000"/>
            <a:ext cx="7992888" cy="617617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Удостоверяющий Центр УДГП КБР</a:t>
            </a:r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2453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Удостоверяющий центр Управления делами Главы и Правительства Кабардино-Балкарской Республики (УЦ УДГП КБР) осуществляет деятельность по изготовлению, выдаче, обслуживанию и отзыву сертификатов и ключей электронной подписи уполномоченных лиц органов государственной власти и органов местного самоуправления Кабардино-Балкарской </a:t>
            </a:r>
            <a:r>
              <a:rPr lang="ru-RU" dirty="0" smtClean="0"/>
              <a:t>Республики.</a:t>
            </a:r>
            <a:endParaRPr lang="ru-RU" dirty="0"/>
          </a:p>
          <a:p>
            <a:r>
              <a:rPr lang="ru-RU" dirty="0"/>
              <a:t>УЦ УДГП КБР</a:t>
            </a:r>
            <a:r>
              <a:rPr lang="ru-RU" b="1" dirty="0"/>
              <a:t> </a:t>
            </a:r>
            <a:r>
              <a:rPr lang="ru-RU" dirty="0"/>
              <a:t>аккредитован Министерством связи и массовых коммуникаций РФ, включен в Единый Государственный Реестр сертификатов ключей подписей уполномоченных лиц удостоверяющих центров и присоединен к единой системе удостоверяющих центров в области электронной цифровой </a:t>
            </a:r>
            <a:r>
              <a:rPr lang="ru-RU" dirty="0" smtClean="0"/>
              <a:t>подписи.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827584" y="324000"/>
            <a:ext cx="8064896" cy="72873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Выбор СЭД «Дело» в качестве базового программного обеспечения ЕСЭД ОГВ и ОМС КБР</a:t>
            </a:r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Специалистами </a:t>
            </a:r>
            <a:r>
              <a:rPr lang="ru-RU" dirty="0" smtClean="0"/>
              <a:t>УДГП КБР </a:t>
            </a:r>
            <a:r>
              <a:rPr lang="ru-RU" dirty="0"/>
              <a:t>были проведены исследования возможных </a:t>
            </a:r>
            <a:r>
              <a:rPr lang="ru-RU" dirty="0" smtClean="0"/>
              <a:t>СЭД применимых </a:t>
            </a:r>
            <a:r>
              <a:rPr lang="ru-RU" dirty="0"/>
              <a:t>к </a:t>
            </a:r>
            <a:r>
              <a:rPr lang="ru-RU" dirty="0" smtClean="0"/>
              <a:t>ОГВ и ОМС КБР</a:t>
            </a:r>
            <a:r>
              <a:rPr lang="ru-RU" dirty="0"/>
              <a:t>. В результате анализа было предложено внедрение СЭД «Дело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 2013 г. была </a:t>
            </a:r>
            <a:r>
              <a:rPr lang="ru-RU" dirty="0"/>
              <a:t>проведена апробация </a:t>
            </a:r>
            <a:r>
              <a:rPr lang="ru-RU" dirty="0" smtClean="0"/>
              <a:t>СЭД </a:t>
            </a:r>
            <a:r>
              <a:rPr lang="ru-RU" dirty="0"/>
              <a:t>«Дело». В результате тестовой эксплуатации СЭД «Дело» было принято решение использовать данную СЭД в качестве базового продукта в создании единой системы </a:t>
            </a:r>
            <a:r>
              <a:rPr lang="ru-RU" dirty="0" smtClean="0"/>
              <a:t>электронного </a:t>
            </a:r>
            <a:r>
              <a:rPr lang="ru-RU" dirty="0"/>
              <a:t>документооборота (</a:t>
            </a:r>
            <a:r>
              <a:rPr lang="ru-RU" dirty="0" smtClean="0"/>
              <a:t>ЕСЭД</a:t>
            </a:r>
            <a:r>
              <a:rPr lang="ru-RU" dirty="0"/>
              <a:t>) </a:t>
            </a:r>
            <a:r>
              <a:rPr lang="ru-RU" dirty="0" smtClean="0"/>
              <a:t>ОГВ и ОМС КБР.</a:t>
            </a:r>
          </a:p>
          <a:p>
            <a:r>
              <a:rPr lang="ru-RU" dirty="0" smtClean="0"/>
              <a:t>В 2014 г. разработано </a:t>
            </a:r>
            <a:r>
              <a:rPr lang="ru-RU" dirty="0"/>
              <a:t>техническое задание на создание </a:t>
            </a:r>
            <a:r>
              <a:rPr lang="ru-RU" dirty="0" smtClean="0"/>
              <a:t>ЕСЭД </a:t>
            </a:r>
            <a:r>
              <a:rPr lang="ru-RU" dirty="0"/>
              <a:t>ОГВ и ОМС </a:t>
            </a:r>
            <a:r>
              <a:rPr lang="ru-RU" dirty="0" smtClean="0"/>
              <a:t>КБР. Основными </a:t>
            </a:r>
            <a:r>
              <a:rPr lang="ru-RU" dirty="0"/>
              <a:t>услугами в рамках данного ТЗ </a:t>
            </a:r>
            <a:r>
              <a:rPr lang="ru-RU" dirty="0" smtClean="0"/>
              <a:t>являлись:</a:t>
            </a:r>
            <a:endParaRPr lang="ru-RU" dirty="0"/>
          </a:p>
          <a:p>
            <a:pPr marL="760413" lvl="1" indent="-457200">
              <a:buFont typeface="+mj-lt"/>
              <a:buAutoNum type="arabicPeriod"/>
            </a:pPr>
            <a:r>
              <a:rPr lang="ru-RU" dirty="0" smtClean="0"/>
              <a:t>поставка </a:t>
            </a:r>
            <a:r>
              <a:rPr lang="ru-RU" dirty="0" err="1"/>
              <a:t>безлимитных</a:t>
            </a:r>
            <a:r>
              <a:rPr lang="ru-RU" dirty="0"/>
              <a:t> клиентских лицензий на продукты «Дело-Предприятие» и «Дело-</a:t>
            </a:r>
            <a:r>
              <a:rPr lang="en-US" dirty="0"/>
              <a:t>Web</a:t>
            </a:r>
            <a:r>
              <a:rPr lang="ru-RU" dirty="0"/>
              <a:t>», а также на опции Сканирование, Оповещение и уведомление, </a:t>
            </a:r>
            <a:r>
              <a:rPr lang="ru-RU" dirty="0" err="1"/>
              <a:t>Информер</a:t>
            </a:r>
            <a:r>
              <a:rPr lang="ru-RU" dirty="0"/>
              <a:t>, ЭП и шифрование, 20 лиц </a:t>
            </a:r>
            <a:r>
              <a:rPr lang="ru-RU" dirty="0" smtClean="0"/>
              <a:t>АРМ-Руководителя;</a:t>
            </a:r>
            <a:endParaRPr lang="ru-RU" dirty="0"/>
          </a:p>
          <a:p>
            <a:pPr marL="760413" lvl="1" indent="-457200">
              <a:buFont typeface="+mj-lt"/>
              <a:buAutoNum type="arabicPeriod"/>
            </a:pPr>
            <a:r>
              <a:rPr lang="ru-RU" dirty="0" smtClean="0"/>
              <a:t>выполнение </a:t>
            </a:r>
            <a:r>
              <a:rPr lang="ru-RU" dirty="0"/>
              <a:t>работ: по установке клиентских рабочих мест, настройки </a:t>
            </a:r>
            <a:r>
              <a:rPr lang="ru-RU" dirty="0" smtClean="0"/>
              <a:t>системы, </a:t>
            </a:r>
            <a:r>
              <a:rPr lang="ru-RU" dirty="0"/>
              <a:t>обучение (индивидуальное и групповое</a:t>
            </a:r>
            <a:r>
              <a:rPr lang="ru-RU" dirty="0" smtClean="0"/>
              <a:t>);</a:t>
            </a:r>
            <a:endParaRPr lang="ru-RU" dirty="0"/>
          </a:p>
          <a:p>
            <a:pPr marL="760413" lvl="1" indent="-457200">
              <a:buFont typeface="+mj-lt"/>
              <a:buAutoNum type="arabicPeriod"/>
            </a:pPr>
            <a:r>
              <a:rPr lang="ru-RU" dirty="0" smtClean="0"/>
              <a:t>поставка </a:t>
            </a:r>
            <a:r>
              <a:rPr lang="ru-RU" dirty="0"/>
              <a:t>оборудования (серверы, сканеры, планшеты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6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338139"/>
            <a:ext cx="7948934" cy="64258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Конкурсный отбор подрядчика внедрения ЕСЭД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ru-RU" dirty="0"/>
              <a:t>В 2014 </a:t>
            </a:r>
            <a:r>
              <a:rPr lang="ru-RU" dirty="0" smtClean="0"/>
              <a:t>г. поведены </a:t>
            </a:r>
            <a:r>
              <a:rPr lang="ru-RU" dirty="0"/>
              <a:t>конкурсные мероприятия по отбору исполнителей создания </a:t>
            </a:r>
            <a:r>
              <a:rPr lang="ru-RU" dirty="0" smtClean="0"/>
              <a:t>ЕСЭД ОГВ И ОМС КБР.</a:t>
            </a:r>
          </a:p>
          <a:p>
            <a:r>
              <a:rPr lang="ru-RU" dirty="0" smtClean="0"/>
              <a:t>По результатам  конкурса в качестве подрядчика на внедрение ЕСЭД определено ООО «Офис-Док Информационные системы»       (г. Санкт-Петербург).</a:t>
            </a:r>
            <a:endParaRPr lang="ru-RU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Компания «Офис-Док»</a:t>
            </a:r>
          </a:p>
          <a:p>
            <a:r>
              <a:rPr lang="ru-RU" dirty="0" smtClean="0"/>
              <a:t>Более </a:t>
            </a:r>
            <a:r>
              <a:rPr lang="ru-RU" dirty="0"/>
              <a:t>300 реализованных проектов, в т. ч. органы исполнительной и законодательной власти 18 субъектов </a:t>
            </a:r>
            <a:r>
              <a:rPr lang="ru-RU" dirty="0" smtClean="0"/>
              <a:t>РФ.</a:t>
            </a:r>
          </a:p>
          <a:p>
            <a:r>
              <a:rPr lang="ru-RU" dirty="0" smtClean="0"/>
              <a:t>Объемы реализованных проектов – от 5 до 4000 рабочих мест.</a:t>
            </a:r>
          </a:p>
          <a:p>
            <a:r>
              <a:rPr lang="ru-RU" dirty="0" smtClean="0"/>
              <a:t>Характеристика </a:t>
            </a:r>
            <a:r>
              <a:rPr lang="ru-RU" dirty="0"/>
              <a:t>заказчиков – от небольших компаний до крупных структур, состоящих из десятков территориально распределенных объектов.</a:t>
            </a:r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5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089" y="339034"/>
            <a:ext cx="7842814" cy="1073741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Этапы внедрения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«Подготовительный этап к внедрению ЕСЭД»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608511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Подготовка и согласование детального плана.</a:t>
            </a:r>
          </a:p>
          <a:p>
            <a:r>
              <a:rPr lang="ru-RU" dirty="0" smtClean="0"/>
              <a:t>Формирование необходимого оборудования и ПО.</a:t>
            </a:r>
          </a:p>
          <a:p>
            <a:r>
              <a:rPr lang="ru-RU" dirty="0" smtClean="0"/>
              <a:t>Установка и настройка программного обеспечения.</a:t>
            </a:r>
          </a:p>
          <a:p>
            <a:r>
              <a:rPr lang="ru-RU" dirty="0" smtClean="0"/>
              <a:t>Формирование рабочей группы по проекту.</a:t>
            </a:r>
          </a:p>
          <a:p>
            <a:r>
              <a:rPr lang="ru-RU" dirty="0" smtClean="0"/>
              <a:t>Определение порядка взаимодействия с членами рабочей группы и участниками проекта.</a:t>
            </a:r>
          </a:p>
          <a:p>
            <a:r>
              <a:rPr lang="ru-RU" dirty="0" smtClean="0"/>
              <a:t>Уточнение целей и задач.</a:t>
            </a:r>
          </a:p>
          <a:p>
            <a:r>
              <a:rPr lang="ru-RU" dirty="0" smtClean="0"/>
              <a:t>Определение последовательности и правил внедрения  системы.</a:t>
            </a:r>
            <a:endParaRPr lang="ru-RU" dirty="0"/>
          </a:p>
        </p:txBody>
      </p:sp>
      <p:pic>
        <p:nvPicPr>
          <p:cNvPr id="4" name="Picture 4" descr="logo_bl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24000"/>
            <a:ext cx="624907" cy="61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71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4504</TotalTime>
  <Words>1086</Words>
  <Application>Microsoft Macintosh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Candara</vt:lpstr>
      <vt:lpstr>Symbol</vt:lpstr>
      <vt:lpstr>Wingdings</vt:lpstr>
      <vt:lpstr>Волна</vt:lpstr>
      <vt:lpstr>Презентация PowerPoint</vt:lpstr>
      <vt:lpstr>Итоги внедрения ЕСЭД  в органы государственной власти  и органы местного самоуправления Кабардино-Балкарской Республики   Управление делами Главы и Правительства КБР 2015</vt:lpstr>
      <vt:lpstr>Цели и задачи внедрения ЕСЭД</vt:lpstr>
      <vt:lpstr>ЕСЭД как базис формирования ЭП КБР</vt:lpstr>
      <vt:lpstr>Презентация PowerPoint</vt:lpstr>
      <vt:lpstr>Удостоверяющий Центр УДГП КБР</vt:lpstr>
      <vt:lpstr>Выбор СЭД «Дело» в качестве базового программного обеспечения ЕСЭД ОГВ и ОМС КБР</vt:lpstr>
      <vt:lpstr>Конкурсный отбор подрядчика внедрения ЕСЭД</vt:lpstr>
      <vt:lpstr>Этапы внедрения «Подготовительный этап к внедрению ЕСЭД» </vt:lpstr>
      <vt:lpstr>Этапы внедрения «Внедрение системы в Администрации Главы КБР и Правительстве КБР»</vt:lpstr>
      <vt:lpstr>Этапы внедрения «Тиражирование системы по подразделениям                 в части документопотоков (процессов)» </vt:lpstr>
      <vt:lpstr>Ключевые результаты реализации проекта</vt:lpstr>
      <vt:lpstr>Общее число автоматизированных рабочих мест</vt:lpstr>
      <vt:lpstr>Проблемы внедрения </vt:lpstr>
      <vt:lpstr>Планы </vt:lpstr>
      <vt:lpstr>СПАСИБО ЗА ВНИМАНИЕ!</vt:lpstr>
    </vt:vector>
  </TitlesOfParts>
  <Company>USNCOMPUTERS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МЕЖВЕДОМСТВЕННОГО ЭЛЕКТРОННОГО ВЗАИМОДЕЙСТВИЯ</dc:title>
  <dc:creator>USNCOMPUTERS</dc:creator>
  <cp:lastModifiedBy>Егор Корницкий</cp:lastModifiedBy>
  <cp:revision>154</cp:revision>
  <cp:lastPrinted>2012-03-10T14:33:40Z</cp:lastPrinted>
  <dcterms:created xsi:type="dcterms:W3CDTF">2011-09-26T06:44:47Z</dcterms:created>
  <dcterms:modified xsi:type="dcterms:W3CDTF">2015-10-23T09:15:32Z</dcterms:modified>
</cp:coreProperties>
</file>