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  <p:sldMasterId id="2147483925" r:id="rId2"/>
  </p:sldMasterIdLst>
  <p:notesMasterIdLst>
    <p:notesMasterId r:id="rId24"/>
  </p:notesMasterIdLst>
  <p:sldIdLst>
    <p:sldId id="256" r:id="rId3"/>
    <p:sldId id="674" r:id="rId4"/>
    <p:sldId id="677" r:id="rId5"/>
    <p:sldId id="676" r:id="rId6"/>
    <p:sldId id="651" r:id="rId7"/>
    <p:sldId id="678" r:id="rId8"/>
    <p:sldId id="679" r:id="rId9"/>
    <p:sldId id="680" r:id="rId10"/>
    <p:sldId id="681" r:id="rId11"/>
    <p:sldId id="683" r:id="rId12"/>
    <p:sldId id="682" r:id="rId13"/>
    <p:sldId id="684" r:id="rId14"/>
    <p:sldId id="685" r:id="rId15"/>
    <p:sldId id="686" r:id="rId16"/>
    <p:sldId id="687" r:id="rId17"/>
    <p:sldId id="688" r:id="rId18"/>
    <p:sldId id="689" r:id="rId19"/>
    <p:sldId id="691" r:id="rId20"/>
    <p:sldId id="692" r:id="rId21"/>
    <p:sldId id="693" r:id="rId22"/>
    <p:sldId id="317" r:id="rId2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35"/>
    <a:srgbClr val="0000FF"/>
    <a:srgbClr val="007000"/>
    <a:srgbClr val="007A09"/>
    <a:srgbClr val="5F5F5F"/>
    <a:srgbClr val="777777"/>
    <a:srgbClr val="007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5" autoAdjust="0"/>
    <p:restoredTop sz="94591" autoAdjust="0"/>
  </p:normalViewPr>
  <p:slideViewPr>
    <p:cSldViewPr>
      <p:cViewPr varScale="1">
        <p:scale>
          <a:sx n="113" d="100"/>
          <a:sy n="113" d="100"/>
        </p:scale>
        <p:origin x="16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4911066-1744-4F40-BDEA-76A93A6C0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719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2B54A-A9D8-471B-8AEA-450311D5777E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336AEB-03C8-4EC5-866C-83469E4A82FD}" type="slidenum">
              <a:rPr lang="ru-RU" altLang="ru-RU">
                <a:solidFill>
                  <a:srgbClr val="000000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2416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66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167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F3BD98-1AD5-48A9-BFAE-6E24DE8F479D}" type="slidenum">
              <a:rPr lang="ru-RU" altLang="ru-RU">
                <a:solidFill>
                  <a:srgbClr val="0D4587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>
              <a:solidFill>
                <a:srgbClr val="0D4587"/>
              </a:solidFill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6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2B54A-A9D8-471B-8AEA-450311D5777E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336AEB-03C8-4EC5-866C-83469E4A82FD}" type="slidenum">
              <a:rPr lang="ru-RU" altLang="ru-RU">
                <a:solidFill>
                  <a:srgbClr val="000000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2416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66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167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F3BD98-1AD5-48A9-BFAE-6E24DE8F479D}" type="slidenum">
              <a:rPr lang="ru-RU" altLang="ru-RU">
                <a:solidFill>
                  <a:srgbClr val="0D4587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>
              <a:solidFill>
                <a:srgbClr val="0D4587"/>
              </a:solidFill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56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2B54A-A9D8-471B-8AEA-450311D5777E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336AEB-03C8-4EC5-866C-83469E4A82FD}" type="slidenum">
              <a:rPr lang="ru-RU" altLang="ru-RU">
                <a:solidFill>
                  <a:srgbClr val="000000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2416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66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167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F3BD98-1AD5-48A9-BFAE-6E24DE8F479D}" type="slidenum">
              <a:rPr lang="ru-RU" altLang="ru-RU">
                <a:solidFill>
                  <a:srgbClr val="0D4587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>
              <a:solidFill>
                <a:srgbClr val="0D4587"/>
              </a:solidFill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32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2B54A-A9D8-471B-8AEA-450311D5777E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336AEB-03C8-4EC5-866C-83469E4A82FD}" type="slidenum">
              <a:rPr lang="ru-RU" altLang="ru-RU">
                <a:solidFill>
                  <a:srgbClr val="000000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2416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66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167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F3BD98-1AD5-48A9-BFAE-6E24DE8F479D}" type="slidenum">
              <a:rPr lang="ru-RU" altLang="ru-RU">
                <a:solidFill>
                  <a:srgbClr val="0D4587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>
              <a:solidFill>
                <a:srgbClr val="0D4587"/>
              </a:solidFill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93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2B54A-A9D8-471B-8AEA-450311D5777E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336AEB-03C8-4EC5-866C-83469E4A82FD}" type="slidenum">
              <a:rPr lang="ru-RU" altLang="ru-RU">
                <a:solidFill>
                  <a:srgbClr val="000000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2416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66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167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F3BD98-1AD5-48A9-BFAE-6E24DE8F479D}" type="slidenum">
              <a:rPr lang="ru-RU" altLang="ru-RU">
                <a:solidFill>
                  <a:srgbClr val="0D4587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>
              <a:solidFill>
                <a:srgbClr val="0D4587"/>
              </a:solidFill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02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2B54A-A9D8-471B-8AEA-450311D5777E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336AEB-03C8-4EC5-866C-83469E4A82FD}" type="slidenum">
              <a:rPr lang="ru-RU" altLang="ru-RU">
                <a:solidFill>
                  <a:srgbClr val="000000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2416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66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167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F3BD98-1AD5-48A9-BFAE-6E24DE8F479D}" type="slidenum">
              <a:rPr lang="ru-RU" altLang="ru-RU">
                <a:solidFill>
                  <a:srgbClr val="0D4587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>
              <a:solidFill>
                <a:srgbClr val="0D4587"/>
              </a:solidFill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57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2B54A-A9D8-471B-8AEA-450311D5777E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336AEB-03C8-4EC5-866C-83469E4A82FD}" type="slidenum">
              <a:rPr lang="ru-RU" altLang="ru-RU">
                <a:solidFill>
                  <a:srgbClr val="000000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2416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66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167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F3BD98-1AD5-48A9-BFAE-6E24DE8F479D}" type="slidenum">
              <a:rPr lang="ru-RU" altLang="ru-RU">
                <a:solidFill>
                  <a:srgbClr val="0D4587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>
              <a:solidFill>
                <a:srgbClr val="0D4587"/>
              </a:solidFill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53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2B54A-A9D8-471B-8AEA-450311D5777E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336AEB-03C8-4EC5-866C-83469E4A82FD}" type="slidenum">
              <a:rPr lang="ru-RU" altLang="ru-RU">
                <a:solidFill>
                  <a:srgbClr val="000000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2416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66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167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F3BD98-1AD5-48A9-BFAE-6E24DE8F479D}" type="slidenum">
              <a:rPr lang="ru-RU" altLang="ru-RU">
                <a:solidFill>
                  <a:srgbClr val="0D4587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>
              <a:solidFill>
                <a:srgbClr val="0D4587"/>
              </a:solidFill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62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2B54A-A9D8-471B-8AEA-450311D5777E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336AEB-03C8-4EC5-866C-83469E4A82FD}" type="slidenum">
              <a:rPr lang="ru-RU" altLang="ru-RU">
                <a:solidFill>
                  <a:srgbClr val="000000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2416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66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167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F3BD98-1AD5-48A9-BFAE-6E24DE8F479D}" type="slidenum">
              <a:rPr lang="ru-RU" altLang="ru-RU">
                <a:solidFill>
                  <a:srgbClr val="0D4587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>
              <a:solidFill>
                <a:srgbClr val="0D4587"/>
              </a:solidFill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78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2B54A-A9D8-471B-8AEA-450311D5777E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336AEB-03C8-4EC5-866C-83469E4A82FD}" type="slidenum">
              <a:rPr lang="ru-RU" altLang="ru-RU">
                <a:solidFill>
                  <a:srgbClr val="000000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2416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66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167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F3BD98-1AD5-48A9-BFAE-6E24DE8F479D}" type="slidenum">
              <a:rPr lang="ru-RU" altLang="ru-RU">
                <a:solidFill>
                  <a:srgbClr val="0D4587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>
              <a:solidFill>
                <a:srgbClr val="0D4587"/>
              </a:solidFill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89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2B54A-A9D8-471B-8AEA-450311D5777E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336AEB-03C8-4EC5-866C-83469E4A82FD}" type="slidenum">
              <a:rPr lang="ru-RU" altLang="ru-RU">
                <a:solidFill>
                  <a:srgbClr val="000000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2416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66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167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F3BD98-1AD5-48A9-BFAE-6E24DE8F479D}" type="slidenum">
              <a:rPr lang="ru-RU" altLang="ru-RU">
                <a:solidFill>
                  <a:srgbClr val="0D4587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>
              <a:solidFill>
                <a:srgbClr val="0D4587"/>
              </a:solidFill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1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2B54A-A9D8-471B-8AEA-450311D5777E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336AEB-03C8-4EC5-866C-83469E4A82FD}" type="slidenum">
              <a:rPr lang="ru-RU" altLang="ru-RU">
                <a:solidFill>
                  <a:srgbClr val="000000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2416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66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167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F3BD98-1AD5-48A9-BFAE-6E24DE8F479D}" type="slidenum">
              <a:rPr lang="ru-RU" altLang="ru-RU">
                <a:solidFill>
                  <a:srgbClr val="0D4587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>
              <a:solidFill>
                <a:srgbClr val="0D4587"/>
              </a:solidFill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46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2B54A-A9D8-471B-8AEA-450311D5777E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336AEB-03C8-4EC5-866C-83469E4A82FD}" type="slidenum">
              <a:rPr lang="ru-RU" altLang="ru-RU">
                <a:solidFill>
                  <a:srgbClr val="000000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2416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66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167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F3BD98-1AD5-48A9-BFAE-6E24DE8F479D}" type="slidenum">
              <a:rPr lang="ru-RU" altLang="ru-RU">
                <a:solidFill>
                  <a:srgbClr val="0D4587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>
              <a:solidFill>
                <a:srgbClr val="0D4587"/>
              </a:solidFill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7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2B54A-A9D8-471B-8AEA-450311D5777E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336AEB-03C8-4EC5-866C-83469E4A82FD}" type="slidenum">
              <a:rPr lang="ru-RU" altLang="ru-RU">
                <a:solidFill>
                  <a:srgbClr val="000000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2416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66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167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F3BD98-1AD5-48A9-BFAE-6E24DE8F479D}" type="slidenum">
              <a:rPr lang="ru-RU" altLang="ru-RU">
                <a:solidFill>
                  <a:srgbClr val="0D4587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>
              <a:solidFill>
                <a:srgbClr val="0D4587"/>
              </a:solidFill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0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2B54A-A9D8-471B-8AEA-450311D5777E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336AEB-03C8-4EC5-866C-83469E4A82FD}" type="slidenum">
              <a:rPr lang="ru-RU" altLang="ru-RU">
                <a:solidFill>
                  <a:srgbClr val="000000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2416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66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167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F3BD98-1AD5-48A9-BFAE-6E24DE8F479D}" type="slidenum">
              <a:rPr lang="ru-RU" altLang="ru-RU">
                <a:solidFill>
                  <a:srgbClr val="0D4587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>
              <a:solidFill>
                <a:srgbClr val="0D4587"/>
              </a:solidFill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0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2B54A-A9D8-471B-8AEA-450311D5777E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336AEB-03C8-4EC5-866C-83469E4A82FD}" type="slidenum">
              <a:rPr lang="ru-RU" altLang="ru-RU">
                <a:solidFill>
                  <a:srgbClr val="000000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2416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66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167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F3BD98-1AD5-48A9-BFAE-6E24DE8F479D}" type="slidenum">
              <a:rPr lang="ru-RU" altLang="ru-RU">
                <a:solidFill>
                  <a:srgbClr val="0D4587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>
              <a:solidFill>
                <a:srgbClr val="0D4587"/>
              </a:solidFill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82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2B54A-A9D8-471B-8AEA-450311D5777E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336AEB-03C8-4EC5-866C-83469E4A82FD}" type="slidenum">
              <a:rPr lang="ru-RU" altLang="ru-RU">
                <a:solidFill>
                  <a:srgbClr val="000000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2416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66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167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F3BD98-1AD5-48A9-BFAE-6E24DE8F479D}" type="slidenum">
              <a:rPr lang="ru-RU" altLang="ru-RU">
                <a:solidFill>
                  <a:srgbClr val="0D4587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>
              <a:solidFill>
                <a:srgbClr val="0D4587"/>
              </a:solidFill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8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2B54A-A9D8-471B-8AEA-450311D5777E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336AEB-03C8-4EC5-866C-83469E4A82FD}" type="slidenum">
              <a:rPr lang="ru-RU" altLang="ru-RU">
                <a:solidFill>
                  <a:srgbClr val="000000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2416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66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167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F3BD98-1AD5-48A9-BFAE-6E24DE8F479D}" type="slidenum">
              <a:rPr lang="ru-RU" altLang="ru-RU">
                <a:solidFill>
                  <a:srgbClr val="0D4587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>
              <a:solidFill>
                <a:srgbClr val="0D4587"/>
              </a:solidFill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492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2B54A-A9D8-471B-8AEA-450311D5777E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336AEB-03C8-4EC5-866C-83469E4A82FD}" type="slidenum">
              <a:rPr lang="ru-RU" altLang="ru-RU">
                <a:solidFill>
                  <a:srgbClr val="000000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2416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66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167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F3BD98-1AD5-48A9-BFAE-6E24DE8F479D}" type="slidenum">
              <a:rPr lang="ru-RU" altLang="ru-RU">
                <a:solidFill>
                  <a:srgbClr val="0D4587"/>
                </a:solidFill>
                <a:ea typeface="MS PGothic" panose="020B0600070205080204" pitchFamily="34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>
              <a:solidFill>
                <a:srgbClr val="0D4587"/>
              </a:solidFill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1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C5A6F-0B3A-451C-B193-C5282E315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33505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31CB7-883A-4E0A-9961-99D90D24A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11416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19886-E658-40F7-811C-357A4C513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52758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09C4-05A3-4928-9631-4060439D57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98975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C3B02-65CA-4016-A623-65FC546C63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25420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83B31-CE86-44FB-9CD8-00A776A7C3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11942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1BE98-2E6F-4D90-86F5-74C97CC82E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57528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E7B0C-EC64-4655-B8E6-E9A80CADBD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61339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494A4-3087-4E9A-AE75-0D132F237F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55670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1F6C1-9CEC-43C8-B86F-5E9B128C36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56968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3ECF5-88BA-4FEE-89DC-7DDBBCEAA5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81423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CA387-253C-4209-844E-F65D2DE8D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97182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1439D-1816-4F12-B0F5-D821AB00F6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2812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15A6C-446B-4639-8175-BAAEEA61FB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02617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6B2D7-B1D1-44D4-AEBD-EE384DF5AE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49067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A14DF-30F4-4159-8836-0BF4D0E1B9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6528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E2F46-8218-465B-83F7-D39259D3B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649235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D1396-7B29-4DCB-AD4A-1CFFFBEBA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5777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F41D-CFD3-4326-B99F-C7DB27341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54405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8634F-4D78-4C47-A3C8-F51BCDD26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60760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F0DA7-DF76-4796-A4E7-27ECAAD91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165247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4BA8-0DE6-4B0F-B5E4-75DA052D9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25525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3D7DD-ABC5-43EB-A11E-51840422F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97809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C772722-2A31-4810-AF47-8F56EF70C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>
    <p:strips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F6FF3A8-3581-49A7-AB6B-2A3930960D9D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57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ransition>
    <p:strips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wmf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5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hyperlink" Target="http://www.char.ru/books/p1061835.jp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389" y="404814"/>
            <a:ext cx="8785225" cy="259213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4000" b="1" dirty="0">
                <a:solidFill>
                  <a:srgbClr val="007235"/>
                </a:solidFill>
              </a:rPr>
              <a:t>Безопасность </a:t>
            </a:r>
            <a:r>
              <a:rPr lang="ru-RU" sz="4000" b="1" dirty="0" smtClean="0">
                <a:solidFill>
                  <a:srgbClr val="007235"/>
                </a:solidFill>
              </a:rPr>
              <a:t/>
            </a:r>
            <a:br>
              <a:rPr lang="ru-RU" sz="4000" b="1" dirty="0" smtClean="0">
                <a:solidFill>
                  <a:srgbClr val="007235"/>
                </a:solidFill>
              </a:rPr>
            </a:br>
            <a:r>
              <a:rPr lang="ru-RU" sz="4000" b="1" dirty="0" smtClean="0">
                <a:solidFill>
                  <a:srgbClr val="007235"/>
                </a:solidFill>
              </a:rPr>
              <a:t>электронного </a:t>
            </a:r>
            <a:r>
              <a:rPr lang="ru-RU" sz="4000" b="1" dirty="0">
                <a:solidFill>
                  <a:srgbClr val="007235"/>
                </a:solidFill>
              </a:rPr>
              <a:t>документооборота в локальных и облачных инфраструктурах</a:t>
            </a:r>
          </a:p>
        </p:txBody>
      </p:sp>
      <p:pic>
        <p:nvPicPr>
          <p:cNvPr id="2051" name="Picture 4" descr="Наш 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6" y="3257551"/>
            <a:ext cx="35274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фон"/>
          <p:cNvPicPr>
            <a:picLocks noChangeAspect="1" noChangeArrowheads="1"/>
          </p:cNvPicPr>
          <p:nvPr/>
        </p:nvPicPr>
        <p:blipFill>
          <a:blip r:embed="rId3">
            <a:lum bright="-8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664201" y="3357563"/>
            <a:ext cx="482441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tabLst>
                <a:tab pos="3403600" algn="l"/>
              </a:tabLst>
            </a:pPr>
            <a:r>
              <a:rPr lang="ru-RU" sz="3200" dirty="0">
                <a:latin typeface="Arial" charset="0"/>
              </a:rPr>
              <a:t>Емельянников</a:t>
            </a:r>
          </a:p>
          <a:p>
            <a:pPr algn="ctr">
              <a:lnSpc>
                <a:spcPct val="80000"/>
              </a:lnSpc>
              <a:spcAft>
                <a:spcPct val="20000"/>
              </a:spcAft>
              <a:tabLst>
                <a:tab pos="3403600" algn="l"/>
              </a:tabLst>
            </a:pPr>
            <a:r>
              <a:rPr lang="ru-RU" sz="3200" dirty="0">
                <a:latin typeface="Arial" charset="0"/>
              </a:rPr>
              <a:t>Михаил Юрьевич,</a:t>
            </a:r>
          </a:p>
          <a:p>
            <a:pPr algn="ctr">
              <a:lnSpc>
                <a:spcPct val="80000"/>
              </a:lnSpc>
              <a:spcAft>
                <a:spcPct val="20000"/>
              </a:spcAft>
              <a:tabLst>
                <a:tab pos="3403600" algn="l"/>
              </a:tabLst>
            </a:pPr>
            <a:r>
              <a:rPr lang="ru-RU" sz="3200" dirty="0">
                <a:latin typeface="Arial" charset="0"/>
              </a:rPr>
              <a:t>Управляющий партнер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616" y="5805488"/>
            <a:ext cx="6657138" cy="105251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1121" y="6369178"/>
            <a:ext cx="284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F887B-1277-4570-8C32-0EF6DFD6C7D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480551" y="503239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167295" y="431800"/>
            <a:ext cx="96729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0120" name="Picture 8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79" y="6220154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365829" y="6192000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1334080" y="6721473"/>
            <a:ext cx="10666576" cy="47955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0123" name="Picture 11" descr="фон"/>
          <p:cNvPicPr>
            <a:picLocks noChangeAspect="1" noChangeArrowheads="1"/>
          </p:cNvPicPr>
          <p:nvPr/>
        </p:nvPicPr>
        <p:blipFill>
          <a:blip r:embed="rId4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5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999" y="1619250"/>
            <a:ext cx="7572305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>
                <a:srgbClr val="0072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1" lang="ru-RU" sz="2800" b="1" kern="0" spc="-10" dirty="0">
                <a:solidFill>
                  <a:srgbClr val="007235"/>
                </a:solidFill>
                <a:latin typeface="Arial"/>
              </a:rPr>
              <a:t>Доступ</a:t>
            </a:r>
            <a:r>
              <a:rPr kumimoji="1" lang="ru-RU" sz="2800" kern="0" spc="-10" dirty="0">
                <a:solidFill>
                  <a:srgbClr val="007235"/>
                </a:solidFill>
                <a:latin typeface="Arial"/>
              </a:rPr>
              <a:t> </a:t>
            </a:r>
            <a:r>
              <a:rPr kumimoji="1" lang="ru-RU" sz="2800" kern="0" spc="-10" dirty="0">
                <a:solidFill>
                  <a:srgbClr val="000000"/>
                </a:solidFill>
                <a:latin typeface="Arial"/>
              </a:rPr>
              <a:t>персонала дата-центра </a:t>
            </a:r>
            <a:r>
              <a:rPr kumimoji="1" lang="ru-RU" sz="2800" kern="0" spc="-10" dirty="0" smtClean="0">
                <a:solidFill>
                  <a:srgbClr val="000000"/>
                </a:solidFill>
                <a:latin typeface="Arial"/>
              </a:rPr>
              <a:t/>
            </a:r>
            <a:br>
              <a:rPr kumimoji="1" lang="ru-RU" sz="2800" kern="0" spc="-10" dirty="0" smtClean="0">
                <a:solidFill>
                  <a:srgbClr val="000000"/>
                </a:solidFill>
                <a:latin typeface="Arial"/>
              </a:rPr>
            </a:br>
            <a:r>
              <a:rPr kumimoji="1" lang="ru-RU" sz="2800" kern="0" spc="-10" dirty="0" smtClean="0">
                <a:solidFill>
                  <a:srgbClr val="000000"/>
                </a:solidFill>
                <a:latin typeface="Arial"/>
              </a:rPr>
              <a:t>и </a:t>
            </a:r>
            <a:r>
              <a:rPr kumimoji="1" lang="ru-RU" sz="2800" kern="0" spc="-10" dirty="0">
                <a:solidFill>
                  <a:srgbClr val="000000"/>
                </a:solidFill>
                <a:latin typeface="Arial"/>
              </a:rPr>
              <a:t>облачного провайдера </a:t>
            </a:r>
            <a:r>
              <a:rPr kumimoji="1" lang="ru-RU" sz="2800" kern="0" spc="-10" dirty="0" smtClean="0">
                <a:solidFill>
                  <a:srgbClr val="000000"/>
                </a:solidFill>
                <a:latin typeface="Arial"/>
              </a:rPr>
              <a:t/>
            </a:r>
            <a:br>
              <a:rPr kumimoji="1" lang="ru-RU" sz="2800" kern="0" spc="-10" dirty="0" smtClean="0">
                <a:solidFill>
                  <a:srgbClr val="000000"/>
                </a:solidFill>
                <a:latin typeface="Arial"/>
              </a:rPr>
            </a:br>
            <a:r>
              <a:rPr kumimoji="1" lang="ru-RU" sz="2800" kern="0" spc="-10" dirty="0" smtClean="0">
                <a:solidFill>
                  <a:srgbClr val="000000"/>
                </a:solidFill>
                <a:latin typeface="Arial"/>
              </a:rPr>
              <a:t>к </a:t>
            </a:r>
            <a:r>
              <a:rPr kumimoji="1" lang="ru-RU" sz="2800" kern="0" spc="-10" dirty="0">
                <a:solidFill>
                  <a:srgbClr val="000000"/>
                </a:solidFill>
                <a:latin typeface="Arial"/>
              </a:rPr>
              <a:t>обрабатываемым данным – это передача данных для обработки, поручение на их обработку или что-то</a:t>
            </a:r>
            <a:r>
              <a:rPr kumimoji="1" lang="ru-RU" sz="2800" kern="0" spc="-10" dirty="0">
                <a:solidFill>
                  <a:srgbClr val="FF0000"/>
                </a:solidFill>
                <a:latin typeface="Arial"/>
              </a:rPr>
              <a:t> </a:t>
            </a:r>
            <a:r>
              <a:rPr kumimoji="1" lang="ru-RU" sz="2800" kern="0" spc="-10" dirty="0">
                <a:solidFill>
                  <a:srgbClr val="000000"/>
                </a:solidFill>
                <a:latin typeface="Arial"/>
              </a:rPr>
              <a:t>другое?</a:t>
            </a:r>
          </a:p>
          <a:p>
            <a:pPr marL="342900" lvl="0" indent="-342900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>
                <a:srgbClr val="0072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1" lang="ru-RU" sz="2800" b="1" kern="0" spc="-10" dirty="0">
                <a:solidFill>
                  <a:srgbClr val="007235"/>
                </a:solidFill>
                <a:latin typeface="Arial"/>
              </a:rPr>
              <a:t>Классификация</a:t>
            </a:r>
            <a:r>
              <a:rPr kumimoji="1" lang="ru-RU" sz="2800" kern="0" spc="-1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1" lang="ru-RU" sz="2800" kern="0" spc="-10" dirty="0" err="1">
                <a:solidFill>
                  <a:srgbClr val="000000"/>
                </a:solidFill>
                <a:latin typeface="Arial"/>
              </a:rPr>
              <a:t>ИС</a:t>
            </a:r>
            <a:r>
              <a:rPr kumimoji="1" lang="ru-RU" sz="2800" kern="0" spc="-10" dirty="0">
                <a:solidFill>
                  <a:srgbClr val="000000"/>
                </a:solidFill>
                <a:latin typeface="Arial"/>
              </a:rPr>
              <a:t>, определение </a:t>
            </a:r>
            <a:r>
              <a:rPr kumimoji="1" lang="ru-RU" sz="2800" b="1" kern="0" spc="-10" dirty="0">
                <a:solidFill>
                  <a:srgbClr val="007235"/>
                </a:solidFill>
                <a:latin typeface="Arial"/>
              </a:rPr>
              <a:t>уровня защищенности</a:t>
            </a:r>
            <a:r>
              <a:rPr kumimoji="1" lang="ru-RU" sz="2800" kern="0" spc="-10" dirty="0">
                <a:solidFill>
                  <a:srgbClr val="000000"/>
                </a:solidFill>
                <a:latin typeface="Arial"/>
              </a:rPr>
              <a:t>, </a:t>
            </a:r>
            <a:r>
              <a:rPr kumimoji="1" lang="ru-RU" sz="2800" b="1" kern="0" spc="-10" dirty="0">
                <a:solidFill>
                  <a:srgbClr val="007235"/>
                </a:solidFill>
                <a:latin typeface="Arial"/>
              </a:rPr>
              <a:t>моделирование угроз </a:t>
            </a:r>
            <a:r>
              <a:rPr kumimoji="1" lang="ru-RU" sz="2800" kern="0" spc="-10" dirty="0">
                <a:solidFill>
                  <a:srgbClr val="000000"/>
                </a:solidFill>
                <a:latin typeface="Arial"/>
              </a:rPr>
              <a:t>и </a:t>
            </a:r>
            <a:r>
              <a:rPr kumimoji="1" lang="ru-RU" sz="2800" b="1" kern="0" spc="-10" dirty="0">
                <a:solidFill>
                  <a:srgbClr val="007235"/>
                </a:solidFill>
                <a:latin typeface="Arial"/>
              </a:rPr>
              <a:t>построение</a:t>
            </a:r>
            <a:r>
              <a:rPr kumimoji="1" lang="ru-RU" sz="2800" kern="0" spc="-10" dirty="0">
                <a:solidFill>
                  <a:srgbClr val="000000"/>
                </a:solidFill>
                <a:latin typeface="Arial"/>
              </a:rPr>
              <a:t> системы защиты – как выполнить </a:t>
            </a:r>
            <a:r>
              <a:rPr kumimoji="1" lang="ru-RU" sz="2800" kern="0" spc="-10" dirty="0" smtClean="0">
                <a:solidFill>
                  <a:srgbClr val="000000"/>
                </a:solidFill>
                <a:latin typeface="Arial"/>
              </a:rPr>
              <a:t>требования законодательства?</a:t>
            </a:r>
            <a:endParaRPr kumimoji="1" lang="ru-RU" sz="2800" kern="0" spc="-10" dirty="0">
              <a:solidFill>
                <a:srgbClr val="000000"/>
              </a:solidFill>
              <a:latin typeface="Arial"/>
            </a:endParaRPr>
          </a:p>
          <a:p>
            <a:pPr marL="342900" lvl="0" indent="-342900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>
                <a:srgbClr val="0072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1" lang="ru-RU" sz="2800" b="1" kern="0" spc="-10" dirty="0">
                <a:solidFill>
                  <a:srgbClr val="007235"/>
                </a:solidFill>
                <a:latin typeface="Arial"/>
              </a:rPr>
              <a:t>Согласие</a:t>
            </a:r>
            <a:r>
              <a:rPr kumimoji="1" lang="ru-RU" sz="2800" kern="0" spc="-10" dirty="0">
                <a:solidFill>
                  <a:srgbClr val="000000"/>
                </a:solidFill>
                <a:latin typeface="Arial"/>
              </a:rPr>
              <a:t> субъекта на обработку – надо ли получать и, если да, то как? </a:t>
            </a:r>
          </a:p>
        </p:txBody>
      </p:sp>
      <p:pic>
        <p:nvPicPr>
          <p:cNvPr id="14" name="Picture 5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23" y="136800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1059509" y="457012"/>
            <a:ext cx="1132491" cy="265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1259999" y="452470"/>
            <a:ext cx="10740657" cy="184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052513" y="470882"/>
            <a:ext cx="11139487" cy="122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 kern="0" spc="-20" dirty="0">
                <a:solidFill>
                  <a:srgbClr val="007235"/>
                </a:solidFill>
              </a:rPr>
              <a:t>Возникающие проблемы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1620000"/>
            <a:ext cx="2880000" cy="449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8237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1121" y="6369178"/>
            <a:ext cx="284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F887B-1277-4570-8C32-0EF6DFD6C7D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480551" y="503239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167295" y="431800"/>
            <a:ext cx="96729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0120" name="Picture 8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79" y="6220154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365829" y="6192000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1334080" y="6721473"/>
            <a:ext cx="10666576" cy="47955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0123" name="Picture 11" descr="фон"/>
          <p:cNvPicPr>
            <a:picLocks noChangeAspect="1" noChangeArrowheads="1"/>
          </p:cNvPicPr>
          <p:nvPr/>
        </p:nvPicPr>
        <p:blipFill>
          <a:blip r:embed="rId4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5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999" y="1619250"/>
            <a:ext cx="7572305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ct val="20000"/>
              </a:spcAft>
              <a:defRPr/>
            </a:pPr>
            <a:r>
              <a:rPr lang="ru-RU" sz="2800" dirty="0">
                <a:solidFill>
                  <a:srgbClr val="000000"/>
                </a:solidFill>
                <a:latin typeface="Arial" charset="0"/>
              </a:rPr>
              <a:t>Персонал провайдера </a:t>
            </a:r>
            <a:r>
              <a:rPr lang="ru-RU" sz="2800" b="1" dirty="0" smtClean="0">
                <a:solidFill>
                  <a:srgbClr val="007235"/>
                </a:solidFill>
                <a:latin typeface="Arial" charset="0"/>
              </a:rPr>
              <a:t>не </a:t>
            </a:r>
            <a:r>
              <a:rPr lang="ru-RU" sz="2800" b="1" dirty="0">
                <a:solidFill>
                  <a:srgbClr val="007235"/>
                </a:solidFill>
                <a:latin typeface="Arial" charset="0"/>
              </a:rPr>
              <a:t>имеет доступа </a:t>
            </a:r>
            <a:r>
              <a:rPr lang="ru-RU" sz="28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Arial" charset="0"/>
              </a:rPr>
            </a:br>
            <a:r>
              <a:rPr lang="ru-RU" sz="2800" dirty="0">
                <a:solidFill>
                  <a:srgbClr val="000000"/>
                </a:solidFill>
                <a:latin typeface="Arial" charset="0"/>
              </a:rPr>
              <a:t>к информации клиента </a:t>
            </a:r>
            <a:r>
              <a:rPr lang="ru-RU" sz="2800" dirty="0" smtClean="0">
                <a:solidFill>
                  <a:srgbClr val="000000"/>
                </a:solidFill>
                <a:latin typeface="Arial" charset="0"/>
              </a:rPr>
              <a:t>и </a:t>
            </a:r>
            <a:r>
              <a:rPr lang="ru-RU" sz="2800" dirty="0">
                <a:solidFill>
                  <a:srgbClr val="000000"/>
                </a:solidFill>
                <a:latin typeface="Arial" charset="0"/>
              </a:rPr>
              <a:t>принимает меры </a:t>
            </a:r>
            <a:br>
              <a:rPr lang="ru-RU" sz="2800" dirty="0">
                <a:solidFill>
                  <a:srgbClr val="000000"/>
                </a:solidFill>
                <a:latin typeface="Arial" charset="0"/>
              </a:rPr>
            </a:br>
            <a:r>
              <a:rPr lang="ru-RU" sz="2800" dirty="0">
                <a:solidFill>
                  <a:srgbClr val="000000"/>
                </a:solidFill>
                <a:latin typeface="Arial" charset="0"/>
              </a:rPr>
              <a:t>по предотвращению физического доступа любых лиц </a:t>
            </a:r>
            <a:r>
              <a:rPr lang="ru-RU" sz="2800" dirty="0" smtClean="0">
                <a:solidFill>
                  <a:srgbClr val="000000"/>
                </a:solidFill>
                <a:latin typeface="Arial" charset="0"/>
              </a:rPr>
              <a:t>к </a:t>
            </a:r>
            <a:r>
              <a:rPr lang="ru-RU" sz="2800" dirty="0">
                <a:solidFill>
                  <a:srgbClr val="000000"/>
                </a:solidFill>
                <a:latin typeface="Arial" charset="0"/>
              </a:rPr>
              <a:t>оборудованию </a:t>
            </a:r>
            <a:r>
              <a:rPr lang="ru-RU" sz="2800" dirty="0" smtClean="0">
                <a:solidFill>
                  <a:srgbClr val="000000"/>
                </a:solidFill>
                <a:latin typeface="Arial" charset="0"/>
              </a:rPr>
              <a:t>и </a:t>
            </a:r>
            <a:r>
              <a:rPr lang="ru-RU" sz="2800" dirty="0">
                <a:solidFill>
                  <a:srgbClr val="000000"/>
                </a:solidFill>
                <a:latin typeface="Arial" charset="0"/>
              </a:rPr>
              <a:t>данным клиента (закреплено в договоре).</a:t>
            </a:r>
          </a:p>
          <a:p>
            <a:pPr lvl="0">
              <a:lnSpc>
                <a:spcPct val="80000"/>
              </a:lnSpc>
              <a:spcAft>
                <a:spcPct val="20000"/>
              </a:spcAft>
              <a:defRPr/>
            </a:pPr>
            <a:r>
              <a:rPr lang="ru-RU" sz="2800" dirty="0" smtClean="0">
                <a:solidFill>
                  <a:srgbClr val="000000"/>
                </a:solidFill>
                <a:latin typeface="Arial" charset="0"/>
              </a:rPr>
              <a:t>Это - значит</a:t>
            </a:r>
            <a:r>
              <a:rPr lang="ru-RU" sz="28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Arial" charset="0"/>
              </a:rPr>
              <a:t>что </a:t>
            </a:r>
            <a:r>
              <a:rPr lang="ru-RU" sz="2800" b="1" dirty="0" smtClean="0">
                <a:solidFill>
                  <a:srgbClr val="000000"/>
                </a:solidFill>
                <a:latin typeface="Arial" charset="0"/>
              </a:rPr>
              <a:t>нет 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</a:rPr>
              <a:t>и поручения обработки</a:t>
            </a:r>
            <a:r>
              <a:rPr lang="ru-RU" sz="2800" dirty="0">
                <a:solidFill>
                  <a:srgbClr val="000000"/>
                </a:solidFill>
                <a:latin typeface="Arial" charset="0"/>
              </a:rPr>
              <a:t>. 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" name="Picture 5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23" y="136800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1059509" y="457012"/>
            <a:ext cx="1132491" cy="265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1259999" y="452470"/>
            <a:ext cx="10740657" cy="184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052513" y="470882"/>
            <a:ext cx="11139487" cy="122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 kern="0" spc="-20" dirty="0">
                <a:solidFill>
                  <a:srgbClr val="007235"/>
                </a:solidFill>
              </a:rPr>
              <a:t>Возникающие проблемы</a:t>
            </a:r>
          </a:p>
        </p:txBody>
      </p:sp>
      <p:pic>
        <p:nvPicPr>
          <p:cNvPr id="20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0" y="1620000"/>
            <a:ext cx="2879725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0867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1121" y="6369178"/>
            <a:ext cx="284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F887B-1277-4570-8C32-0EF6DFD6C7D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480551" y="503239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167295" y="431800"/>
            <a:ext cx="96729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0120" name="Picture 8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79" y="6220154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365829" y="6192000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1334080" y="6721473"/>
            <a:ext cx="10666576" cy="47955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0123" name="Picture 11" descr="фон"/>
          <p:cNvPicPr>
            <a:picLocks noChangeAspect="1" noChangeArrowheads="1"/>
          </p:cNvPicPr>
          <p:nvPr/>
        </p:nvPicPr>
        <p:blipFill>
          <a:blip r:embed="rId4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5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999" y="1619250"/>
            <a:ext cx="7572305" cy="465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600"/>
              </a:spcAft>
            </a:pPr>
            <a:r>
              <a:rPr lang="ru-RU" sz="2800" b="1" dirty="0">
                <a:solidFill>
                  <a:srgbClr val="000000"/>
                </a:solidFill>
                <a:latin typeface="Arial"/>
              </a:rPr>
              <a:t>Постановление Правительства 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"/>
              </a:rPr>
              <a:t>от </a:t>
            </a:r>
            <a:r>
              <a:rPr lang="ru-RU" sz="2800" b="1" dirty="0">
                <a:solidFill>
                  <a:srgbClr val="000000"/>
                </a:solidFill>
                <a:latin typeface="Arial"/>
              </a:rPr>
              <a:t>01.11.2012 № 1119 «Об утверждении требований к защите 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</a:rPr>
              <a:t>персональных данных </a:t>
            </a:r>
            <a:r>
              <a:rPr lang="ru-RU" sz="2800" b="1" dirty="0">
                <a:solidFill>
                  <a:srgbClr val="000000"/>
                </a:solidFill>
                <a:latin typeface="Arial"/>
              </a:rPr>
              <a:t>при их обработке в ИСПДн»</a:t>
            </a:r>
          </a:p>
          <a:p>
            <a:pPr lvl="0">
              <a:lnSpc>
                <a:spcPct val="80000"/>
              </a:lnSpc>
              <a:spcAft>
                <a:spcPts val="600"/>
              </a:spcAft>
            </a:pPr>
            <a:r>
              <a:rPr lang="ru-RU" sz="2800" dirty="0">
                <a:solidFill>
                  <a:srgbClr val="000000"/>
                </a:solidFill>
                <a:latin typeface="Arial"/>
              </a:rPr>
              <a:t>3. Безопасность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персональных данных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при их обработке в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информационной системе обеспечивает </a:t>
            </a:r>
            <a:r>
              <a:rPr lang="ru-RU" sz="2800" b="1" dirty="0">
                <a:solidFill>
                  <a:srgbClr val="007235"/>
                </a:solidFill>
                <a:latin typeface="Arial"/>
              </a:rPr>
              <a:t>оператор этой системы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, который обрабатывает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персональные данные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(далее - оператор), или лицо, </a:t>
            </a:r>
            <a:r>
              <a:rPr lang="ru-RU" sz="2800" b="1" dirty="0">
                <a:solidFill>
                  <a:srgbClr val="007235"/>
                </a:solidFill>
                <a:latin typeface="Arial"/>
              </a:rPr>
              <a:t>осуществляющее обработку персональных данных по поручению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оператора на основании заключаемого с этим лицом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договора.</a:t>
            </a:r>
            <a:endParaRPr lang="ru-RU" sz="2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" name="Picture 5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23" y="136800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1059509" y="457012"/>
            <a:ext cx="1132491" cy="265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1259999" y="452470"/>
            <a:ext cx="10740657" cy="184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052513" y="470882"/>
            <a:ext cx="11139487" cy="122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 kern="0" dirty="0">
                <a:solidFill>
                  <a:srgbClr val="007235"/>
                </a:solidFill>
              </a:rPr>
              <a:t>Безопасность при </a:t>
            </a:r>
            <a:r>
              <a:rPr lang="ru-RU" altLang="ru-RU" b="1" kern="0" dirty="0" smtClean="0">
                <a:solidFill>
                  <a:srgbClr val="007235"/>
                </a:solidFill>
              </a:rPr>
              <a:t>аутсорсинге: </a:t>
            </a:r>
            <a:r>
              <a:rPr lang="ru-RU" altLang="ru-RU" b="1" kern="0" dirty="0">
                <a:solidFill>
                  <a:srgbClr val="007235"/>
                </a:solidFill>
              </a:rPr>
              <a:t>персональные данные</a:t>
            </a:r>
            <a:endParaRPr lang="ru-RU" altLang="ru-RU" b="1" kern="0" spc="-20" dirty="0">
              <a:solidFill>
                <a:srgbClr val="007235"/>
              </a:solidFill>
            </a:endParaRPr>
          </a:p>
        </p:txBody>
      </p:sp>
      <p:pic>
        <p:nvPicPr>
          <p:cNvPr id="18" name="Picture 15" descr="Белый дом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0" y="1620000"/>
            <a:ext cx="28797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05704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1121" y="6369178"/>
            <a:ext cx="284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F887B-1277-4570-8C32-0EF6DFD6C7D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480551" y="503239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167295" y="431800"/>
            <a:ext cx="96729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0120" name="Picture 8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79" y="6220154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365829" y="6192000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1334080" y="6721473"/>
            <a:ext cx="10666576" cy="47955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0123" name="Picture 11" descr="фон"/>
          <p:cNvPicPr>
            <a:picLocks noChangeAspect="1" noChangeArrowheads="1"/>
          </p:cNvPicPr>
          <p:nvPr/>
        </p:nvPicPr>
        <p:blipFill>
          <a:blip r:embed="rId4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5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23" y="136800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1059509" y="457012"/>
            <a:ext cx="1132491" cy="265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1259999" y="452470"/>
            <a:ext cx="10740657" cy="184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052513" y="470882"/>
            <a:ext cx="11139487" cy="122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4000" b="1" kern="0" dirty="0">
                <a:solidFill>
                  <a:srgbClr val="007235"/>
                </a:solidFill>
              </a:rPr>
              <a:t>Безопасность при </a:t>
            </a:r>
            <a:r>
              <a:rPr lang="ru-RU" altLang="ru-RU" sz="4000" b="1" kern="0" dirty="0" smtClean="0">
                <a:solidFill>
                  <a:srgbClr val="007235"/>
                </a:solidFill>
              </a:rPr>
              <a:t>аутсорсинге: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4000" b="1" kern="0" dirty="0" err="1" smtClean="0">
                <a:solidFill>
                  <a:srgbClr val="007235"/>
                </a:solidFill>
              </a:rPr>
              <a:t>ГИСы</a:t>
            </a:r>
            <a:r>
              <a:rPr lang="ru-RU" altLang="ru-RU" sz="4000" b="1" kern="0" dirty="0" smtClean="0">
                <a:solidFill>
                  <a:srgbClr val="007235"/>
                </a:solidFill>
              </a:rPr>
              <a:t> и </a:t>
            </a:r>
            <a:r>
              <a:rPr lang="ru-RU" altLang="ru-RU" sz="4000" b="1" kern="0" dirty="0" err="1" smtClean="0">
                <a:solidFill>
                  <a:srgbClr val="007235"/>
                </a:solidFill>
              </a:rPr>
              <a:t>МИСы</a:t>
            </a:r>
            <a:endParaRPr lang="ru-RU" altLang="ru-RU" b="1" kern="0" spc="-20" dirty="0">
              <a:solidFill>
                <a:srgbClr val="007235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60475" y="1619250"/>
            <a:ext cx="9156005" cy="536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ts val="6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/>
              </a:rPr>
              <a:t>Приказ </a:t>
            </a:r>
            <a:r>
              <a:rPr lang="ru-RU" sz="2800" b="1" dirty="0" err="1" smtClean="0">
                <a:solidFill>
                  <a:srgbClr val="000000"/>
                </a:solidFill>
                <a:latin typeface="Arial"/>
              </a:rPr>
              <a:t>ФСТЭК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Arial"/>
              </a:rPr>
              <a:t>2013 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</a:rPr>
              <a:t>года № 17 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Лицо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800" b="1" dirty="0">
                <a:solidFill>
                  <a:srgbClr val="007235"/>
                </a:solidFill>
                <a:latin typeface="Arial"/>
              </a:rPr>
              <a:t>обрабатывающее информацию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, являющуюся государственным информационным ресурсом, по поручению обладателя информации (заказчика) или оператора и (или) </a:t>
            </a:r>
            <a:r>
              <a:rPr lang="ru-RU" sz="2800" b="1" dirty="0">
                <a:solidFill>
                  <a:srgbClr val="007235"/>
                </a:solidFill>
                <a:latin typeface="Arial"/>
              </a:rPr>
              <a:t>предоставляющее им вычислительные ресурсы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(мощности) для обработки информации на основании заключенного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договора, </a:t>
            </a:r>
            <a:r>
              <a:rPr lang="ru-RU" sz="2800" b="1" dirty="0">
                <a:solidFill>
                  <a:srgbClr val="007235"/>
                </a:solidFill>
                <a:latin typeface="Arial"/>
              </a:rPr>
              <a:t>обеспечивает защиту информации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в соответствии с законодательством Российской Федерации об информации, информационных технологиях и о защите информации. В договоре должна быть предусмотрена обязанность уполномоченного лица обеспечивать защиту информации, являющейся государственным информационным ресурсом, </a:t>
            </a:r>
            <a:r>
              <a:rPr lang="ru-RU" sz="2800" b="1" dirty="0">
                <a:solidFill>
                  <a:srgbClr val="007235"/>
                </a:solidFill>
                <a:latin typeface="Arial"/>
              </a:rPr>
              <a:t>в соответствии с настоящими Требованиями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.</a:t>
            </a:r>
            <a:endParaRPr lang="ru-RU" sz="280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" descr="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1619999"/>
            <a:ext cx="2088473" cy="27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9100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1121" y="6369178"/>
            <a:ext cx="284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F887B-1277-4570-8C32-0EF6DFD6C7D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480551" y="503239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167295" y="431800"/>
            <a:ext cx="96729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0120" name="Picture 8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79" y="6220154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365829" y="6192000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1334080" y="6721473"/>
            <a:ext cx="10666576" cy="47955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0123" name="Picture 11" descr="фон"/>
          <p:cNvPicPr>
            <a:picLocks noChangeAspect="1" noChangeArrowheads="1"/>
          </p:cNvPicPr>
          <p:nvPr/>
        </p:nvPicPr>
        <p:blipFill>
          <a:blip r:embed="rId4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5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999" y="1619250"/>
            <a:ext cx="7572305" cy="265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800" dirty="0">
                <a:solidFill>
                  <a:srgbClr val="000000"/>
                </a:solidFill>
                <a:latin typeface="Arial"/>
              </a:rPr>
              <a:t>Но заказчик </a:t>
            </a:r>
            <a:r>
              <a:rPr lang="ru-RU" sz="2800" b="1" dirty="0">
                <a:solidFill>
                  <a:srgbClr val="007235"/>
                </a:solidFill>
                <a:latin typeface="Arial"/>
              </a:rPr>
              <a:t>не может смоделировать актуальные угрозы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для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ЦОДа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или облачной инфраструктуры и выбрать средства защиты, используемые на сетевом уровне!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endParaRPr lang="ru-RU" sz="2800" b="1" dirty="0">
              <a:solidFill>
                <a:srgbClr val="007A09"/>
              </a:solidFill>
              <a:latin typeface="Arial"/>
            </a:endParaRP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007235"/>
                </a:solidFill>
                <a:latin typeface="Arial"/>
              </a:rPr>
              <a:t>НИКОГДА!</a:t>
            </a:r>
          </a:p>
        </p:txBody>
      </p:sp>
      <p:pic>
        <p:nvPicPr>
          <p:cNvPr id="14" name="Picture 5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23" y="136800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1059509" y="457012"/>
            <a:ext cx="1132491" cy="265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1259999" y="452470"/>
            <a:ext cx="10740657" cy="184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052513" y="470882"/>
            <a:ext cx="11139487" cy="122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 kern="0" dirty="0">
                <a:solidFill>
                  <a:srgbClr val="007235"/>
                </a:solidFill>
              </a:rPr>
              <a:t>Ключевая проблема</a:t>
            </a:r>
            <a:endParaRPr lang="ru-RU" altLang="ru-RU" b="1" kern="0" spc="-20" dirty="0">
              <a:solidFill>
                <a:srgbClr val="007235"/>
              </a:solidFill>
            </a:endParaRPr>
          </a:p>
        </p:txBody>
      </p:sp>
      <p:pic>
        <p:nvPicPr>
          <p:cNvPr id="19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0" y="1620000"/>
            <a:ext cx="2879725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0070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1121" y="6369178"/>
            <a:ext cx="284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F887B-1277-4570-8C32-0EF6DFD6C7D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480551" y="503239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167295" y="431800"/>
            <a:ext cx="96729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0120" name="Picture 8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79" y="6220154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365829" y="6192000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1334080" y="6721473"/>
            <a:ext cx="10666576" cy="47955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0123" name="Picture 11" descr="фон"/>
          <p:cNvPicPr>
            <a:picLocks noChangeAspect="1" noChangeArrowheads="1"/>
          </p:cNvPicPr>
          <p:nvPr/>
        </p:nvPicPr>
        <p:blipFill>
          <a:blip r:embed="rId4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5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999" y="1619250"/>
            <a:ext cx="7740001" cy="495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>
              <a:lnSpc>
                <a:spcPct val="80000"/>
              </a:lnSpc>
              <a:spcAft>
                <a:spcPts val="600"/>
              </a:spcAft>
              <a:buClr>
                <a:srgbClr val="007A09"/>
              </a:buClr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определить </a:t>
            </a:r>
            <a:r>
              <a:rPr lang="ru-RU" sz="2800" b="1" dirty="0">
                <a:solidFill>
                  <a:srgbClr val="007235"/>
                </a:solidFill>
                <a:latin typeface="Arial" pitchFamily="34" charset="0"/>
                <a:cs typeface="Arial" pitchFamily="34" charset="0"/>
              </a:rPr>
              <a:t>тип актуальных </a:t>
            </a:r>
            <a:r>
              <a:rPr lang="ru-RU" sz="2800" b="1" dirty="0" smtClean="0">
                <a:solidFill>
                  <a:srgbClr val="007235"/>
                </a:solidFill>
                <a:latin typeface="Arial" pitchFamily="34" charset="0"/>
                <a:cs typeface="Arial" pitchFamily="34" charset="0"/>
              </a:rPr>
              <a:t>угроз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максимальный </a:t>
            </a:r>
            <a:r>
              <a:rPr lang="ru-RU" sz="2800" b="1" dirty="0">
                <a:solidFill>
                  <a:srgbClr val="007235"/>
                </a:solidFill>
                <a:latin typeface="Arial" pitchFamily="34" charset="0"/>
                <a:cs typeface="Arial" pitchFamily="34" charset="0"/>
              </a:rPr>
              <a:t>класс ИС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>
                <a:solidFill>
                  <a:srgbClr val="007235"/>
                </a:solidFill>
                <a:latin typeface="Arial" pitchFamily="34" charset="0"/>
                <a:cs typeface="Arial" pitchFamily="34" charset="0"/>
              </a:rPr>
              <a:t>уровень защищенности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для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дата-центра или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облака;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69875" lvl="0" indent="-269875">
              <a:lnSpc>
                <a:spcPct val="80000"/>
              </a:lnSpc>
              <a:spcAft>
                <a:spcPts val="600"/>
              </a:spcAft>
              <a:buClr>
                <a:srgbClr val="007A09"/>
              </a:buClr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построить </a:t>
            </a:r>
            <a:r>
              <a:rPr lang="ru-RU" sz="2800" b="1" dirty="0">
                <a:solidFill>
                  <a:srgbClr val="007235"/>
                </a:solidFill>
                <a:latin typeface="Arial" pitchFamily="34" charset="0"/>
                <a:cs typeface="Arial" pitchFamily="34" charset="0"/>
              </a:rPr>
              <a:t>частную модель актуальных угроз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для дата-центра или облака (защищенного сегмента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69875" lvl="0" indent="-269875">
              <a:lnSpc>
                <a:spcPct val="80000"/>
              </a:lnSpc>
              <a:spcAft>
                <a:spcPts val="600"/>
              </a:spcAft>
              <a:buClr>
                <a:srgbClr val="007A09"/>
              </a:buClr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7235"/>
                </a:solidFill>
                <a:latin typeface="Arial" pitchFamily="34" charset="0"/>
                <a:cs typeface="Arial" pitchFamily="34" charset="0"/>
              </a:rPr>
              <a:t>реализовать систему защиты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дата-центре или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облаке;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69875" lvl="0" indent="-269875">
              <a:lnSpc>
                <a:spcPct val="80000"/>
              </a:lnSpc>
              <a:spcAft>
                <a:spcPts val="600"/>
              </a:spcAft>
              <a:buClr>
                <a:srgbClr val="007A09"/>
              </a:buClr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7235"/>
                </a:solidFill>
                <a:latin typeface="Arial" pitchFamily="34" charset="0"/>
                <a:cs typeface="Arial" pitchFamily="34" charset="0"/>
              </a:rPr>
              <a:t>помочь заказчику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реализацией мер защиты на клиентской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стороне;</a:t>
            </a:r>
          </a:p>
          <a:p>
            <a:pPr marL="269875" indent="-269875">
              <a:lnSpc>
                <a:spcPct val="80000"/>
              </a:lnSpc>
              <a:spcAft>
                <a:spcPts val="600"/>
              </a:spcAft>
              <a:buClr>
                <a:srgbClr val="007A09"/>
              </a:buClr>
              <a:buFont typeface="Arial" pitchFamily="34" charset="0"/>
              <a:buChar char="•"/>
              <a:defRPr/>
            </a:pPr>
            <a:r>
              <a:rPr lang="ru-RU" sz="2800" dirty="0">
                <a:latin typeface="Arial" charset="0"/>
              </a:rPr>
              <a:t>получить </a:t>
            </a:r>
            <a:r>
              <a:rPr lang="ru-RU" sz="2800" b="1" dirty="0">
                <a:solidFill>
                  <a:srgbClr val="007235"/>
                </a:solidFill>
                <a:latin typeface="Arial" pitchFamily="34" charset="0"/>
                <a:cs typeface="Arial" pitchFamily="34" charset="0"/>
              </a:rPr>
              <a:t>лицензии ФСТЭК и </a:t>
            </a:r>
            <a:r>
              <a:rPr lang="ru-RU" sz="2800" b="1" dirty="0" smtClean="0">
                <a:solidFill>
                  <a:srgbClr val="007235"/>
                </a:solidFill>
                <a:latin typeface="Arial" pitchFamily="34" charset="0"/>
                <a:cs typeface="Arial" pitchFamily="34" charset="0"/>
              </a:rPr>
              <a:t>ФСБ</a:t>
            </a:r>
            <a:r>
              <a:rPr lang="ru-RU" sz="2800" dirty="0" smtClean="0">
                <a:solidFill>
                  <a:srgbClr val="00723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charset="0"/>
            </a:endParaRPr>
          </a:p>
          <a:p>
            <a:pPr marL="269875" lvl="0" indent="-269875">
              <a:lnSpc>
                <a:spcPct val="80000"/>
              </a:lnSpc>
              <a:spcAft>
                <a:spcPts val="600"/>
              </a:spcAft>
              <a:buClr>
                <a:srgbClr val="007A09"/>
              </a:buClr>
              <a:buFont typeface="Arial" pitchFamily="34" charset="0"/>
              <a:buChar char="•"/>
              <a:defRPr/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23" y="136800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1059509" y="457012"/>
            <a:ext cx="1132491" cy="265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1259999" y="452470"/>
            <a:ext cx="10740657" cy="184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052513" y="470882"/>
            <a:ext cx="11139487" cy="122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b="1" kern="0" dirty="0">
                <a:solidFill>
                  <a:srgbClr val="007235"/>
                </a:solidFill>
              </a:rPr>
              <a:t>Что может и </a:t>
            </a:r>
            <a:r>
              <a:rPr lang="ru-RU" b="1" kern="0" dirty="0" smtClean="0">
                <a:solidFill>
                  <a:srgbClr val="007235"/>
                </a:solidFill>
              </a:rPr>
              <a:t>должен </a:t>
            </a:r>
            <a:br>
              <a:rPr lang="ru-RU" b="1" kern="0" dirty="0" smtClean="0">
                <a:solidFill>
                  <a:srgbClr val="007235"/>
                </a:solidFill>
              </a:rPr>
            </a:br>
            <a:r>
              <a:rPr lang="ru-RU" b="1" kern="0" dirty="0" smtClean="0">
                <a:solidFill>
                  <a:srgbClr val="007235"/>
                </a:solidFill>
              </a:rPr>
              <a:t>сделать </a:t>
            </a:r>
            <a:r>
              <a:rPr lang="ru-RU" b="1" kern="0" dirty="0">
                <a:solidFill>
                  <a:srgbClr val="007235"/>
                </a:solidFill>
              </a:rPr>
              <a:t>провайдер</a:t>
            </a:r>
            <a:endParaRPr lang="ru-RU" altLang="ru-RU" b="1" kern="0" spc="-20" dirty="0">
              <a:solidFill>
                <a:srgbClr val="007235"/>
              </a:solidFill>
            </a:endParaRP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0" y="1620000"/>
            <a:ext cx="2879725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06571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1121" y="6369178"/>
            <a:ext cx="284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F887B-1277-4570-8C32-0EF6DFD6C7D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480551" y="503239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167295" y="431800"/>
            <a:ext cx="96729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0120" name="Picture 8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79" y="6220154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365829" y="6192000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1334080" y="6721473"/>
            <a:ext cx="10666576" cy="47955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0123" name="Picture 11" descr="фон"/>
          <p:cNvPicPr>
            <a:picLocks noChangeAspect="1" noChangeArrowheads="1"/>
          </p:cNvPicPr>
          <p:nvPr/>
        </p:nvPicPr>
        <p:blipFill>
          <a:blip r:embed="rId4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5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999" y="1619250"/>
            <a:ext cx="9444513" cy="495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защиты информации, содержащейся в </a:t>
            </a:r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применяются средства защиты информации, прошедшие оценку соответствия </a:t>
            </a:r>
            <a:r>
              <a:rPr lang="ru-RU" sz="2800" b="1" dirty="0">
                <a:solidFill>
                  <a:srgbClr val="007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форме обязательной сертификации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соответствие требованиям по безопасности информации…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защиты информации, содержащейся в </a:t>
            </a:r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 следующие мероприятия:</a:t>
            </a:r>
          </a:p>
          <a:p>
            <a:pPr marL="342900" lvl="0" indent="-249238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342900" lvl="0" indent="-249238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  <a:r>
              <a:rPr lang="ru-RU" sz="2800" b="1" dirty="0">
                <a:solidFill>
                  <a:srgbClr val="007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требованиям защиты информации и ввод ее в действие;</a:t>
            </a:r>
          </a:p>
          <a:p>
            <a:pPr marL="342900" lvl="0" indent="-249238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защиты информации в ходе эксплуатации </a:t>
            </a:r>
            <a:r>
              <a:rPr lang="ru-RU" sz="2800" b="1" dirty="0">
                <a:solidFill>
                  <a:srgbClr val="007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аттестованной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9875" lvl="0" indent="-269875">
              <a:lnSpc>
                <a:spcPct val="80000"/>
              </a:lnSpc>
              <a:spcAft>
                <a:spcPts val="600"/>
              </a:spcAft>
              <a:buClr>
                <a:srgbClr val="007A09"/>
              </a:buClr>
              <a:buFont typeface="Arial" pitchFamily="34" charset="0"/>
              <a:buChar char="•"/>
              <a:defRPr/>
            </a:pP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5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23" y="136800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1059509" y="457012"/>
            <a:ext cx="1132491" cy="265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1259999" y="452470"/>
            <a:ext cx="10740657" cy="184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052513" y="470882"/>
            <a:ext cx="11139487" cy="122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b="1" kern="0" dirty="0">
                <a:solidFill>
                  <a:srgbClr val="007235"/>
                </a:solidFill>
              </a:rPr>
              <a:t>Сертификация и аттестация</a:t>
            </a:r>
            <a:endParaRPr lang="ru-RU" altLang="ru-RU" b="1" kern="0" spc="-20" dirty="0">
              <a:solidFill>
                <a:srgbClr val="007235"/>
              </a:solidFill>
            </a:endParaRPr>
          </a:p>
        </p:txBody>
      </p:sp>
      <p:pic>
        <p:nvPicPr>
          <p:cNvPr id="19" name="Picture 4" descr="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86" y="1570790"/>
            <a:ext cx="2088473" cy="27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36484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1121" y="6369178"/>
            <a:ext cx="284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F887B-1277-4570-8C32-0EF6DFD6C7D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480551" y="503239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167295" y="431800"/>
            <a:ext cx="96729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0120" name="Picture 8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79" y="6220154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365829" y="6192000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1334080" y="6721473"/>
            <a:ext cx="10666576" cy="47955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0123" name="Picture 11" descr="фон"/>
          <p:cNvPicPr>
            <a:picLocks noChangeAspect="1" noChangeArrowheads="1"/>
          </p:cNvPicPr>
          <p:nvPr/>
        </p:nvPicPr>
        <p:blipFill>
          <a:blip r:embed="rId4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5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999" y="1619250"/>
            <a:ext cx="10940711" cy="514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внесении изменений в отдельные законодательные акты Российской Федерации в части использования облачных вычислений» </a:t>
            </a:r>
            <a:endParaRPr lang="ru-RU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</a:pPr>
            <a:r>
              <a:rPr lang="ru-RU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формировании </a:t>
            </a:r>
            <a:r>
              <a:rPr lang="ru-RU" sz="2800" b="1" dirty="0">
                <a:solidFill>
                  <a:srgbClr val="007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Каталога услуг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типовых услуг, в него подлежат включению только услуги по предоставлению </a:t>
            </a:r>
            <a:r>
              <a:rPr lang="ru-RU" sz="2800" b="1" dirty="0">
                <a:solidFill>
                  <a:srgbClr val="007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сертифицированных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установленном порядке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ФСБ и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ФСТЭК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средств защиты информации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облачных вычислений органам государственной власти, органам местного самоуправления, органам управления внебюджетных фондов вправе осуществлять </a:t>
            </a:r>
            <a:r>
              <a:rPr lang="ru-RU" sz="2800" b="1" dirty="0">
                <a:solidFill>
                  <a:srgbClr val="007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российские юридические лица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облачная инфраструктура которых находится </a:t>
            </a:r>
            <a:r>
              <a:rPr lang="ru-RU" sz="2800" b="1" dirty="0">
                <a:solidFill>
                  <a:srgbClr val="007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Российской Федерации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соответствующие обязательным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требованиям.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23" y="136800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1059509" y="457012"/>
            <a:ext cx="1132491" cy="265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1259999" y="452470"/>
            <a:ext cx="10740657" cy="184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056868" y="470882"/>
            <a:ext cx="11139487" cy="122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 kern="0" dirty="0">
                <a:solidFill>
                  <a:srgbClr val="007235"/>
                </a:solidFill>
              </a:rPr>
              <a:t>Что нас ждет в облаках</a:t>
            </a:r>
            <a:endParaRPr lang="ru-RU" altLang="ru-RU" b="1" kern="0" spc="-20" dirty="0">
              <a:solidFill>
                <a:srgbClr val="007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7143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1121" y="6369178"/>
            <a:ext cx="284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F887B-1277-4570-8C32-0EF6DFD6C7D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480551" y="503239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167295" y="431800"/>
            <a:ext cx="96729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0120" name="Picture 8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79" y="6220154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365829" y="6192000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1334080" y="6721473"/>
            <a:ext cx="10666576" cy="47955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0123" name="Picture 11" descr="фон"/>
          <p:cNvPicPr>
            <a:picLocks noChangeAspect="1" noChangeArrowheads="1"/>
          </p:cNvPicPr>
          <p:nvPr/>
        </p:nvPicPr>
        <p:blipFill>
          <a:blip r:embed="rId4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5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999" y="1619250"/>
            <a:ext cx="10940711" cy="453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235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b="1" dirty="0">
                <a:solidFill>
                  <a:srgbClr val="007235"/>
                </a:solidFill>
                <a:latin typeface="+mn-lt"/>
                <a:ea typeface="Times New Roman" panose="02020603050405020304" pitchFamily="18" charset="0"/>
              </a:rPr>
              <a:t>идентификация, аутентификация и авторизация </a:t>
            </a:r>
            <a:r>
              <a:rPr lang="ru-RU" sz="2800" dirty="0">
                <a:latin typeface="+mn-lt"/>
                <a:ea typeface="Times New Roman" panose="02020603050405020304" pitchFamily="18" charset="0"/>
              </a:rPr>
              <a:t>пользователей </a:t>
            </a:r>
            <a:r>
              <a:rPr lang="ru-RU" sz="2800" dirty="0" smtClean="0">
                <a:latin typeface="+mn-lt"/>
                <a:ea typeface="Times New Roman" panose="02020603050405020304" pitchFamily="18" charset="0"/>
              </a:rPr>
              <a:t>СЭД;</a:t>
            </a:r>
            <a:endParaRPr lang="ru-RU" sz="2800" dirty="0">
              <a:latin typeface="+mn-lt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235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>
                <a:latin typeface="+mn-lt"/>
                <a:ea typeface="Times New Roman" panose="02020603050405020304" pitchFamily="18" charset="0"/>
              </a:rPr>
              <a:t>эффективное </a:t>
            </a:r>
            <a:r>
              <a:rPr lang="ru-RU" sz="2800" b="1" dirty="0">
                <a:solidFill>
                  <a:srgbClr val="007235"/>
                </a:solidFill>
                <a:latin typeface="+mn-lt"/>
                <a:ea typeface="Times New Roman" panose="02020603050405020304" pitchFamily="18" charset="0"/>
              </a:rPr>
              <a:t>разграничение доступа</a:t>
            </a:r>
            <a:r>
              <a:rPr lang="ru-RU" sz="2800" dirty="0">
                <a:latin typeface="+mn-lt"/>
                <a:ea typeface="Times New Roman" panose="02020603050405020304" pitchFamily="18" charset="0"/>
              </a:rPr>
              <a:t> к хранимой, обрабатываемой и передаваемой в системе информации, </a:t>
            </a:r>
            <a:r>
              <a:rPr lang="ru-RU" sz="2800" b="1" dirty="0">
                <a:solidFill>
                  <a:srgbClr val="007235"/>
                </a:solidFill>
                <a:latin typeface="+mn-lt"/>
                <a:ea typeface="Times New Roman" panose="02020603050405020304" pitchFamily="18" charset="0"/>
              </a:rPr>
              <a:t>предотвращение несанкционированного доступа </a:t>
            </a:r>
            <a:r>
              <a:rPr lang="ru-RU" sz="2800" dirty="0" smtClean="0">
                <a:latin typeface="+mn-lt"/>
                <a:ea typeface="Times New Roman" panose="02020603050405020304" pitchFamily="18" charset="0"/>
              </a:rPr>
              <a:t>к ней;</a:t>
            </a:r>
          </a:p>
          <a:p>
            <a:pPr marL="457200" lvl="0" indent="-4572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235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latin typeface="+mn-lt"/>
                <a:ea typeface="Times New Roman" panose="02020603050405020304" pitchFamily="18" charset="0"/>
              </a:rPr>
              <a:t>криптографическая </a:t>
            </a:r>
            <a:r>
              <a:rPr lang="ru-RU" sz="2800" dirty="0">
                <a:latin typeface="+mn-lt"/>
                <a:ea typeface="Times New Roman" panose="02020603050405020304" pitchFamily="18" charset="0"/>
              </a:rPr>
              <a:t>защита (</a:t>
            </a:r>
            <a:r>
              <a:rPr lang="ru-RU" sz="2800" b="1" dirty="0">
                <a:solidFill>
                  <a:srgbClr val="007235"/>
                </a:solidFill>
                <a:latin typeface="+mn-lt"/>
                <a:ea typeface="Times New Roman" panose="02020603050405020304" pitchFamily="18" charset="0"/>
              </a:rPr>
              <a:t>шифрование</a:t>
            </a:r>
            <a:r>
              <a:rPr lang="ru-RU" sz="2800" dirty="0">
                <a:latin typeface="+mn-lt"/>
                <a:ea typeface="Times New Roman" panose="02020603050405020304" pitchFamily="18" charset="0"/>
              </a:rPr>
              <a:t>) информации, передаваемой по открытым (незащищенным) </a:t>
            </a:r>
            <a:r>
              <a:rPr lang="ru-RU" sz="2800" dirty="0" smtClean="0">
                <a:latin typeface="+mn-lt"/>
                <a:ea typeface="Times New Roman" panose="02020603050405020304" pitchFamily="18" charset="0"/>
              </a:rPr>
              <a:t>каналам</a:t>
            </a:r>
            <a:endParaRPr lang="ru-RU" sz="2800" dirty="0">
              <a:latin typeface="+mn-lt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235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>
                <a:latin typeface="+mn-lt"/>
                <a:ea typeface="Times New Roman" panose="02020603050405020304" pitchFamily="18" charset="0"/>
              </a:rPr>
              <a:t>хранение на рабочих станциях пользователей и серверах, включенных в СЭД, документов, содержащих сведения ограниченного доступа или </a:t>
            </a:r>
            <a:r>
              <a:rPr lang="ru-RU" sz="2800" b="1" dirty="0">
                <a:solidFill>
                  <a:srgbClr val="007235"/>
                </a:solidFill>
                <a:latin typeface="+mn-lt"/>
                <a:ea typeface="Times New Roman" panose="02020603050405020304" pitchFamily="18" charset="0"/>
              </a:rPr>
              <a:t>на специально учтенных машинных носителях</a:t>
            </a:r>
            <a:r>
              <a:rPr lang="ru-RU" sz="2800" dirty="0">
                <a:latin typeface="+mn-lt"/>
                <a:ea typeface="Times New Roman" panose="02020603050405020304" pitchFamily="18" charset="0"/>
              </a:rPr>
              <a:t>, или в </a:t>
            </a:r>
            <a:r>
              <a:rPr lang="ru-RU" sz="2800" b="1" dirty="0">
                <a:solidFill>
                  <a:srgbClr val="007235"/>
                </a:solidFill>
                <a:latin typeface="+mn-lt"/>
                <a:ea typeface="Times New Roman" panose="02020603050405020304" pitchFamily="18" charset="0"/>
              </a:rPr>
              <a:t>зашифрованном </a:t>
            </a:r>
            <a:r>
              <a:rPr lang="ru-RU" sz="2800" b="1" dirty="0" smtClean="0">
                <a:solidFill>
                  <a:srgbClr val="007235"/>
                </a:solidFill>
                <a:latin typeface="+mn-lt"/>
                <a:ea typeface="Times New Roman" panose="02020603050405020304" pitchFamily="18" charset="0"/>
              </a:rPr>
              <a:t>виде</a:t>
            </a:r>
            <a:r>
              <a:rPr lang="ru-RU" sz="2800" dirty="0" smtClean="0">
                <a:latin typeface="+mn-lt"/>
                <a:ea typeface="Times New Roman" panose="02020603050405020304" pitchFamily="18" charset="0"/>
              </a:rPr>
              <a:t>;</a:t>
            </a:r>
          </a:p>
          <a:p>
            <a:pPr marL="457200" lvl="0" indent="-4572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235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latin typeface="+mn-lt"/>
                <a:ea typeface="Times New Roman" panose="02020603050405020304" pitchFamily="18" charset="0"/>
              </a:rPr>
              <a:t>реализация </a:t>
            </a:r>
            <a:r>
              <a:rPr lang="ru-RU" sz="2800" dirty="0">
                <a:latin typeface="+mn-lt"/>
                <a:ea typeface="Times New Roman" panose="02020603050405020304" pitchFamily="18" charset="0"/>
              </a:rPr>
              <a:t>механизма </a:t>
            </a:r>
            <a:r>
              <a:rPr lang="ru-RU" sz="2800" b="1" dirty="0">
                <a:solidFill>
                  <a:srgbClr val="007235"/>
                </a:solidFill>
                <a:latin typeface="+mn-lt"/>
                <a:ea typeface="Times New Roman" panose="02020603050405020304" pitchFamily="18" charset="0"/>
              </a:rPr>
              <a:t>электронной подписи </a:t>
            </a:r>
            <a:r>
              <a:rPr lang="ru-RU" sz="2800" dirty="0">
                <a:latin typeface="+mn-lt"/>
                <a:ea typeface="Times New Roman" panose="02020603050405020304" pitchFamily="18" charset="0"/>
              </a:rPr>
              <a:t>(ЭП</a:t>
            </a:r>
            <a:r>
              <a:rPr lang="ru-RU" sz="2800" dirty="0" smtClean="0">
                <a:latin typeface="+mn-lt"/>
                <a:ea typeface="Times New Roman" panose="02020603050405020304" pitchFamily="18" charset="0"/>
              </a:rPr>
              <a:t>). </a:t>
            </a:r>
          </a:p>
        </p:txBody>
      </p:sp>
      <p:pic>
        <p:nvPicPr>
          <p:cNvPr id="14" name="Picture 5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23" y="136800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1059509" y="457012"/>
            <a:ext cx="1132491" cy="265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1259999" y="452470"/>
            <a:ext cx="10740657" cy="184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056868" y="470882"/>
            <a:ext cx="11139487" cy="122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 kern="0" dirty="0" smtClean="0">
                <a:solidFill>
                  <a:srgbClr val="007235"/>
                </a:solidFill>
              </a:rPr>
              <a:t>Требования к </a:t>
            </a:r>
            <a:r>
              <a:rPr lang="ru-RU" altLang="ru-RU" b="1" kern="0" dirty="0">
                <a:solidFill>
                  <a:srgbClr val="007235"/>
                </a:solidFill>
              </a:rPr>
              <a:t>информационной </a:t>
            </a:r>
            <a:r>
              <a:rPr lang="ru-RU" altLang="ru-RU" b="1" kern="0" dirty="0" smtClean="0">
                <a:solidFill>
                  <a:srgbClr val="007235"/>
                </a:solidFill>
              </a:rPr>
              <a:t>безопасности </a:t>
            </a:r>
            <a:r>
              <a:rPr lang="ru-RU" altLang="ru-RU" b="1" kern="0" dirty="0" err="1" smtClean="0">
                <a:solidFill>
                  <a:srgbClr val="007235"/>
                </a:solidFill>
              </a:rPr>
              <a:t>СЭД</a:t>
            </a:r>
            <a:endParaRPr lang="ru-RU" altLang="ru-RU" b="1" kern="0" spc="-20" dirty="0">
              <a:solidFill>
                <a:srgbClr val="007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8249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1121" y="6369178"/>
            <a:ext cx="284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F887B-1277-4570-8C32-0EF6DFD6C7D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480551" y="503239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167295" y="431800"/>
            <a:ext cx="96729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0120" name="Picture 8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79" y="6220154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365829" y="6192000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1334080" y="6721473"/>
            <a:ext cx="10666576" cy="47955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0123" name="Picture 11" descr="фон"/>
          <p:cNvPicPr>
            <a:picLocks noChangeAspect="1" noChangeArrowheads="1"/>
          </p:cNvPicPr>
          <p:nvPr/>
        </p:nvPicPr>
        <p:blipFill>
          <a:blip r:embed="rId4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5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999" y="1619250"/>
            <a:ext cx="10940711" cy="453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235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latin typeface="+mn-lt"/>
                <a:ea typeface="Times New Roman" panose="02020603050405020304" pitchFamily="18" charset="0"/>
              </a:rPr>
              <a:t>возможность </a:t>
            </a:r>
            <a:r>
              <a:rPr lang="ru-RU" sz="2800" b="1" dirty="0">
                <a:solidFill>
                  <a:srgbClr val="007235"/>
                </a:solidFill>
                <a:latin typeface="+mn-lt"/>
                <a:ea typeface="Times New Roman" panose="02020603050405020304" pitchFamily="18" charset="0"/>
              </a:rPr>
              <a:t>подписи </a:t>
            </a:r>
            <a:r>
              <a:rPr lang="ru-RU" sz="2800" b="1" dirty="0" smtClean="0">
                <a:solidFill>
                  <a:srgbClr val="007235"/>
                </a:solidFill>
                <a:latin typeface="+mn-lt"/>
                <a:ea typeface="Times New Roman" panose="02020603050405020304" pitchFamily="18" charset="0"/>
              </a:rPr>
              <a:t>документа ЭП </a:t>
            </a:r>
            <a:r>
              <a:rPr lang="ru-RU" sz="2800" dirty="0">
                <a:latin typeface="+mn-lt"/>
                <a:ea typeface="Times New Roman" panose="02020603050405020304" pitchFamily="18" charset="0"/>
              </a:rPr>
              <a:t>пользователя с использованием </a:t>
            </a:r>
            <a:r>
              <a:rPr lang="ru-RU" sz="2800" b="1" dirty="0">
                <a:solidFill>
                  <a:srgbClr val="007235"/>
                </a:solidFill>
                <a:latin typeface="+mn-lt"/>
                <a:ea typeface="Times New Roman" panose="02020603050405020304" pitchFamily="18" charset="0"/>
              </a:rPr>
              <a:t>пользовательского интерфейса</a:t>
            </a:r>
            <a:r>
              <a:rPr lang="ru-RU" sz="2800" dirty="0">
                <a:latin typeface="+mn-lt"/>
                <a:ea typeface="Times New Roman" panose="02020603050405020304" pitchFamily="18" charset="0"/>
              </a:rPr>
              <a:t> клиентской компоненты </a:t>
            </a:r>
            <a:r>
              <a:rPr lang="ru-RU" sz="2800" dirty="0" smtClean="0">
                <a:latin typeface="+mn-lt"/>
                <a:ea typeface="Times New Roman" panose="02020603050405020304" pitchFamily="18" charset="0"/>
              </a:rPr>
              <a:t>СЭД, </a:t>
            </a:r>
            <a:r>
              <a:rPr lang="ru-RU" sz="2800" dirty="0">
                <a:latin typeface="+mn-lt"/>
                <a:ea typeface="Times New Roman" panose="02020603050405020304" pitchFamily="18" charset="0"/>
              </a:rPr>
              <a:t>установленной на рабочем месте </a:t>
            </a:r>
            <a:r>
              <a:rPr lang="ru-RU" sz="2800" dirty="0" smtClean="0">
                <a:latin typeface="+mn-lt"/>
                <a:ea typeface="Times New Roman" panose="02020603050405020304" pitchFamily="18" charset="0"/>
              </a:rPr>
              <a:t>пользователя;</a:t>
            </a:r>
            <a:endParaRPr lang="ru-RU" sz="2800" dirty="0">
              <a:latin typeface="+mn-lt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235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latin typeface="+mn-lt"/>
                <a:ea typeface="Times New Roman" panose="02020603050405020304" pitchFamily="18" charset="0"/>
              </a:rPr>
              <a:t>возможность </a:t>
            </a:r>
            <a:r>
              <a:rPr lang="ru-RU" sz="2800" b="1" dirty="0">
                <a:solidFill>
                  <a:srgbClr val="007235"/>
                </a:solidFill>
                <a:latin typeface="+mn-lt"/>
                <a:ea typeface="Times New Roman" panose="02020603050405020304" pitchFamily="18" charset="0"/>
              </a:rPr>
              <a:t>проверки ЭП </a:t>
            </a:r>
            <a:r>
              <a:rPr lang="ru-RU" sz="2800" dirty="0">
                <a:latin typeface="+mn-lt"/>
                <a:ea typeface="Times New Roman" panose="02020603050405020304" pitchFamily="18" charset="0"/>
              </a:rPr>
              <a:t>документа с использованием </a:t>
            </a:r>
            <a:r>
              <a:rPr lang="ru-RU" sz="2800" b="1" dirty="0" smtClean="0">
                <a:solidFill>
                  <a:srgbClr val="007235"/>
                </a:solidFill>
                <a:latin typeface="+mn-lt"/>
                <a:ea typeface="Times New Roman" panose="02020603050405020304" pitchFamily="18" charset="0"/>
              </a:rPr>
              <a:t>пользовательского </a:t>
            </a:r>
            <a:r>
              <a:rPr lang="ru-RU" sz="2800" b="1" dirty="0">
                <a:solidFill>
                  <a:srgbClr val="007235"/>
                </a:solidFill>
                <a:latin typeface="+mn-lt"/>
                <a:ea typeface="Times New Roman" panose="02020603050405020304" pitchFamily="18" charset="0"/>
              </a:rPr>
              <a:t>интерфейса</a:t>
            </a:r>
            <a:r>
              <a:rPr lang="ru-RU" sz="2800" dirty="0">
                <a:latin typeface="+mn-lt"/>
                <a:ea typeface="Times New Roman" panose="02020603050405020304" pitchFamily="18" charset="0"/>
              </a:rPr>
              <a:t> клиентской компоненты СЭД, установленной на рабочем месте </a:t>
            </a:r>
            <a:r>
              <a:rPr lang="ru-RU" sz="2800" dirty="0" smtClean="0">
                <a:latin typeface="+mn-lt"/>
                <a:ea typeface="Times New Roman" panose="02020603050405020304" pitchFamily="18" charset="0"/>
              </a:rPr>
              <a:t>пользователя;</a:t>
            </a:r>
            <a:endParaRPr lang="ru-RU" sz="2800" dirty="0">
              <a:latin typeface="+mn-lt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235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latin typeface="+mn-lt"/>
                <a:ea typeface="Times New Roman" panose="02020603050405020304" pitchFamily="18" charset="0"/>
              </a:rPr>
              <a:t>возможность </a:t>
            </a:r>
            <a:r>
              <a:rPr lang="ru-RU" sz="2800" b="1" dirty="0">
                <a:solidFill>
                  <a:srgbClr val="007235"/>
                </a:solidFill>
                <a:latin typeface="+mn-lt"/>
                <a:ea typeface="Times New Roman" panose="02020603050405020304" pitchFamily="18" charset="0"/>
              </a:rPr>
              <a:t>заверения (согласования) </a:t>
            </a:r>
            <a:r>
              <a:rPr lang="ru-RU" sz="2800" dirty="0">
                <a:latin typeface="+mn-lt"/>
                <a:ea typeface="Times New Roman" panose="02020603050405020304" pitchFamily="18" charset="0"/>
              </a:rPr>
              <a:t>документа, </a:t>
            </a:r>
            <a:r>
              <a:rPr lang="ru-RU" sz="2800" b="1" dirty="0">
                <a:solidFill>
                  <a:srgbClr val="007235"/>
                </a:solidFill>
                <a:latin typeface="+mn-lt"/>
                <a:ea typeface="Times New Roman" panose="02020603050405020304" pitchFamily="18" charset="0"/>
              </a:rPr>
              <a:t>резолюций и отметок об </a:t>
            </a:r>
            <a:r>
              <a:rPr lang="ru-RU" sz="2800" dirty="0">
                <a:latin typeface="+mn-lt"/>
                <a:ea typeface="Times New Roman" panose="02020603050405020304" pitchFamily="18" charset="0"/>
              </a:rPr>
              <a:t>исполнении ЭП </a:t>
            </a:r>
            <a:r>
              <a:rPr lang="ru-RU" sz="2800" dirty="0" smtClean="0">
                <a:latin typeface="+mn-lt"/>
                <a:ea typeface="Times New Roman" panose="02020603050405020304" pitchFamily="18" charset="0"/>
              </a:rPr>
              <a:t>пользователя;</a:t>
            </a:r>
            <a:endParaRPr lang="ru-RU" sz="2800" dirty="0">
              <a:latin typeface="+mn-lt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235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latin typeface="+mn-lt"/>
                <a:ea typeface="Times New Roman" panose="02020603050405020304" pitchFamily="18" charset="0"/>
              </a:rPr>
              <a:t>возможность </a:t>
            </a:r>
            <a:r>
              <a:rPr lang="ru-RU" sz="2800" dirty="0">
                <a:latin typeface="+mn-lt"/>
                <a:ea typeface="Times New Roman" panose="02020603050405020304" pitchFamily="18" charset="0"/>
              </a:rPr>
              <a:t>он-</a:t>
            </a:r>
            <a:r>
              <a:rPr lang="ru-RU" sz="2800" dirty="0" err="1">
                <a:latin typeface="+mn-lt"/>
                <a:ea typeface="Times New Roman" panose="02020603050405020304" pitchFamily="18" charset="0"/>
              </a:rPr>
              <a:t>лайн</a:t>
            </a:r>
            <a:r>
              <a:rPr lang="ru-RU" sz="2800" dirty="0">
                <a:latin typeface="+mn-lt"/>
                <a:ea typeface="Times New Roman" panose="02020603050405020304" pitchFamily="18" charset="0"/>
              </a:rPr>
              <a:t> проверки </a:t>
            </a:r>
            <a:r>
              <a:rPr lang="ru-RU" sz="2800" b="1" dirty="0">
                <a:solidFill>
                  <a:srgbClr val="007235"/>
                </a:solidFill>
                <a:latin typeface="+mn-lt"/>
                <a:ea typeface="Times New Roman" panose="02020603050405020304" pitchFamily="18" charset="0"/>
              </a:rPr>
              <a:t>статуса сертификатов </a:t>
            </a:r>
            <a:r>
              <a:rPr lang="ru-RU" sz="2800" dirty="0" smtClean="0">
                <a:latin typeface="+mn-lt"/>
                <a:ea typeface="Times New Roman" panose="02020603050405020304" pitchFamily="18" charset="0"/>
              </a:rPr>
              <a:t>ЭП;</a:t>
            </a:r>
            <a:endParaRPr lang="ru-RU" sz="2800" dirty="0">
              <a:latin typeface="+mn-lt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235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latin typeface="+mn-lt"/>
                <a:ea typeface="Times New Roman" panose="02020603050405020304" pitchFamily="18" charset="0"/>
              </a:rPr>
              <a:t>возможность </a:t>
            </a:r>
            <a:r>
              <a:rPr lang="ru-RU" sz="2800" dirty="0">
                <a:latin typeface="+mn-lt"/>
                <a:ea typeface="Times New Roman" panose="02020603050405020304" pitchFamily="18" charset="0"/>
              </a:rPr>
              <a:t>простановки </a:t>
            </a:r>
            <a:r>
              <a:rPr lang="ru-RU" sz="2800" b="1" dirty="0" smtClean="0">
                <a:solidFill>
                  <a:srgbClr val="007235"/>
                </a:solidFill>
                <a:latin typeface="+mn-lt"/>
                <a:ea typeface="Times New Roman" panose="02020603050405020304" pitchFamily="18" charset="0"/>
              </a:rPr>
              <a:t>штампа времени </a:t>
            </a:r>
            <a:r>
              <a:rPr lang="ru-RU" sz="2800" dirty="0" smtClean="0">
                <a:latin typeface="+mn-lt"/>
                <a:ea typeface="Times New Roman" panose="02020603050405020304" pitchFamily="18" charset="0"/>
              </a:rPr>
              <a:t>в </a:t>
            </a:r>
            <a:r>
              <a:rPr lang="ru-RU" sz="2800" dirty="0">
                <a:latin typeface="+mn-lt"/>
                <a:ea typeface="Times New Roman" panose="02020603050405020304" pitchFamily="18" charset="0"/>
              </a:rPr>
              <a:t>результат подписи. </a:t>
            </a:r>
          </a:p>
        </p:txBody>
      </p:sp>
      <p:pic>
        <p:nvPicPr>
          <p:cNvPr id="14" name="Picture 5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23" y="136800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1059509" y="457012"/>
            <a:ext cx="1132491" cy="265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1259999" y="452470"/>
            <a:ext cx="10740657" cy="184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056868" y="470882"/>
            <a:ext cx="11139487" cy="122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 kern="0" dirty="0" smtClean="0">
                <a:solidFill>
                  <a:srgbClr val="007235"/>
                </a:solidFill>
              </a:rPr>
              <a:t>Реализуемые в </a:t>
            </a:r>
            <a:r>
              <a:rPr lang="ru-RU" altLang="ru-RU" b="1" kern="0" dirty="0" err="1" smtClean="0">
                <a:solidFill>
                  <a:srgbClr val="007235"/>
                </a:solidFill>
              </a:rPr>
              <a:t>СЭД</a:t>
            </a:r>
            <a:endParaRPr lang="ru-RU" altLang="ru-RU" b="1" kern="0" spc="-20" dirty="0">
              <a:solidFill>
                <a:srgbClr val="007235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b="1" kern="0" dirty="0" smtClean="0">
                <a:solidFill>
                  <a:srgbClr val="007235"/>
                </a:solidFill>
              </a:rPr>
              <a:t>функции </a:t>
            </a:r>
            <a:r>
              <a:rPr lang="ru-RU" altLang="ru-RU" b="1" kern="0" dirty="0">
                <a:solidFill>
                  <a:srgbClr val="007235"/>
                </a:solidFill>
              </a:rPr>
              <a:t>электронной </a:t>
            </a:r>
            <a:r>
              <a:rPr lang="ru-RU" altLang="ru-RU" b="1" kern="0" dirty="0" smtClean="0">
                <a:solidFill>
                  <a:srgbClr val="007235"/>
                </a:solidFill>
              </a:rPr>
              <a:t>подписи</a:t>
            </a:r>
            <a:endParaRPr lang="ru-RU" altLang="ru-RU" b="1" kern="0" spc="-20" dirty="0">
              <a:solidFill>
                <a:srgbClr val="007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0661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1121" y="6369178"/>
            <a:ext cx="284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F887B-1277-4570-8C32-0EF6DFD6C7D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480551" y="503239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167295" y="431800"/>
            <a:ext cx="96729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0120" name="Picture 8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79" y="6220154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365829" y="6192000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1334080" y="6721473"/>
            <a:ext cx="10666576" cy="47955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0123" name="Picture 11" descr="фон"/>
          <p:cNvPicPr>
            <a:picLocks noChangeAspect="1" noChangeArrowheads="1"/>
          </p:cNvPicPr>
          <p:nvPr/>
        </p:nvPicPr>
        <p:blipFill>
          <a:blip r:embed="rId4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5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23" y="136800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1059509" y="457012"/>
            <a:ext cx="1132491" cy="265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1259999" y="452470"/>
            <a:ext cx="10740657" cy="184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052513" y="474663"/>
            <a:ext cx="1113948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 kern="0" dirty="0">
                <a:solidFill>
                  <a:srgbClr val="007235"/>
                </a:solidFill>
              </a:rPr>
              <a:t>Мир с точки </a:t>
            </a:r>
            <a:r>
              <a:rPr lang="ru-RU" altLang="ru-RU" b="1" kern="0" dirty="0" smtClean="0">
                <a:solidFill>
                  <a:srgbClr val="007235"/>
                </a:solidFill>
              </a:rPr>
              <a:t>зрения законодателей</a:t>
            </a:r>
            <a:endParaRPr lang="ru-RU" altLang="ru-RU" b="1" kern="0" dirty="0">
              <a:solidFill>
                <a:srgbClr val="007235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0" y="1620000"/>
            <a:ext cx="3856558" cy="311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619014"/>
            <a:ext cx="4003476" cy="300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углом 19"/>
          <p:cNvSpPr/>
          <p:nvPr/>
        </p:nvSpPr>
        <p:spPr bwMode="auto">
          <a:xfrm rot="5400000">
            <a:off x="7065552" y="687921"/>
            <a:ext cx="969886" cy="486787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8878"/>
            </a:avLst>
          </a:prstGeom>
          <a:solidFill>
            <a:srgbClr val="00723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0225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1121" y="6369178"/>
            <a:ext cx="284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F887B-1277-4570-8C32-0EF6DFD6C7D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20</a:t>
            </a:fld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480551" y="503239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167295" y="431800"/>
            <a:ext cx="96729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0120" name="Picture 8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79" y="6220154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365829" y="6192000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1334080" y="6721473"/>
            <a:ext cx="10666576" cy="47955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0123" name="Picture 11" descr="фон"/>
          <p:cNvPicPr>
            <a:picLocks noChangeAspect="1" noChangeArrowheads="1"/>
          </p:cNvPicPr>
          <p:nvPr/>
        </p:nvPicPr>
        <p:blipFill>
          <a:blip r:embed="rId4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5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23" y="136800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1059509" y="457012"/>
            <a:ext cx="1132491" cy="265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1259999" y="452470"/>
            <a:ext cx="10740657" cy="184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056868" y="470882"/>
            <a:ext cx="11139487" cy="122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b="1" kern="0" dirty="0">
                <a:solidFill>
                  <a:srgbClr val="007235"/>
                </a:solidFill>
              </a:rPr>
              <a:t>Если услышанного сегодня недостаточно</a:t>
            </a:r>
            <a:endParaRPr lang="ru-RU" altLang="ru-RU" b="1" kern="0" spc="-20" dirty="0">
              <a:solidFill>
                <a:srgbClr val="00723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533" y="1620000"/>
            <a:ext cx="9360156" cy="48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1752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Наш 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6" y="3257551"/>
            <a:ext cx="35274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9"/>
          <p:cNvSpPr>
            <a:spLocks noChangeArrowheads="1"/>
          </p:cNvSpPr>
          <p:nvPr/>
        </p:nvSpPr>
        <p:spPr bwMode="auto">
          <a:xfrm>
            <a:off x="5591176" y="2636839"/>
            <a:ext cx="50768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3200" dirty="0">
                <a:latin typeface="Arial" charset="0"/>
              </a:rPr>
              <a:t>Емельянников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3200" dirty="0">
                <a:latin typeface="Arial" charset="0"/>
              </a:rPr>
              <a:t>Михаил Юрьевич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3200" dirty="0">
                <a:latin typeface="Arial" charset="0"/>
              </a:rPr>
              <a:t>Управляющий партнер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3200" dirty="0">
                <a:latin typeface="Arial" charset="0"/>
              </a:rPr>
              <a:t>+7 (495) 761 5865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3200" dirty="0">
                <a:latin typeface="Arial" charset="0"/>
              </a:rPr>
              <a:t>info@mezp.ru</a:t>
            </a:r>
            <a:endParaRPr lang="ru-RU" sz="3200" dirty="0">
              <a:latin typeface="Arial" charset="0"/>
            </a:endParaRPr>
          </a:p>
        </p:txBody>
      </p:sp>
      <p:sp>
        <p:nvSpPr>
          <p:cNvPr id="29701" name="Rectangle 10"/>
          <p:cNvSpPr>
            <a:spLocks noChangeArrowheads="1"/>
          </p:cNvSpPr>
          <p:nvPr/>
        </p:nvSpPr>
        <p:spPr bwMode="auto">
          <a:xfrm>
            <a:off x="2279651" y="908051"/>
            <a:ext cx="7885113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</a:pPr>
            <a:r>
              <a:rPr lang="ru-RU" sz="4400" b="1">
                <a:solidFill>
                  <a:srgbClr val="007235"/>
                </a:solidFill>
                <a:latin typeface="Arial" charset="0"/>
              </a:rPr>
              <a:t>Спасибо!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</a:pPr>
            <a:r>
              <a:rPr lang="ru-RU" sz="4400" b="1">
                <a:solidFill>
                  <a:srgbClr val="007235"/>
                </a:solidFill>
                <a:latin typeface="Arial" charset="0"/>
              </a:rPr>
              <a:t>Вопросы?</a:t>
            </a:r>
          </a:p>
        </p:txBody>
      </p:sp>
      <p:pic>
        <p:nvPicPr>
          <p:cNvPr id="7" name="Picture 9" descr="фон"/>
          <p:cNvPicPr>
            <a:picLocks noChangeAspect="1" noChangeArrowheads="1"/>
          </p:cNvPicPr>
          <p:nvPr/>
        </p:nvPicPr>
        <p:blipFill>
          <a:blip r:embed="rId3">
            <a:lum bright="-8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80" y="5805488"/>
            <a:ext cx="6657138" cy="105251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1121" y="6369178"/>
            <a:ext cx="284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F887B-1277-4570-8C32-0EF6DFD6C7D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480551" y="503239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167295" y="431800"/>
            <a:ext cx="96729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0120" name="Picture 8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79" y="6220154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365829" y="6192000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1334080" y="6721473"/>
            <a:ext cx="10666576" cy="47955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0123" name="Picture 11" descr="фон"/>
          <p:cNvPicPr>
            <a:picLocks noChangeAspect="1" noChangeArrowheads="1"/>
          </p:cNvPicPr>
          <p:nvPr/>
        </p:nvPicPr>
        <p:blipFill>
          <a:blip r:embed="rId4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5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23" y="136800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1059509" y="457012"/>
            <a:ext cx="1132491" cy="265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1259999" y="452470"/>
            <a:ext cx="10740657" cy="184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052513" y="474663"/>
            <a:ext cx="1113948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 kern="0" dirty="0">
                <a:solidFill>
                  <a:srgbClr val="007235"/>
                </a:solidFill>
              </a:rPr>
              <a:t>Реальный мир </a:t>
            </a:r>
            <a:r>
              <a:rPr lang="ru-RU" altLang="ru-RU" b="1" kern="0" dirty="0" smtClean="0">
                <a:solidFill>
                  <a:srgbClr val="007235"/>
                </a:solidFill>
              </a:rPr>
              <a:t>(</a:t>
            </a:r>
            <a:r>
              <a:rPr lang="ru-RU" altLang="ru-RU" b="1" kern="0" dirty="0">
                <a:solidFill>
                  <a:srgbClr val="007235"/>
                </a:solidFill>
              </a:rPr>
              <a:t>упрощенная версия)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812690"/>
            <a:ext cx="4795685" cy="279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C:\Users\М.Ю.Емельянников\AppData\Local\Microsoft\Windows\Temporary Internet Files\Content.IE5\JOW03B2N\MC90014965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33" y="1813841"/>
            <a:ext cx="2003232" cy="137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низ 22"/>
          <p:cNvSpPr/>
          <p:nvPr/>
        </p:nvSpPr>
        <p:spPr bwMode="auto">
          <a:xfrm rot="10800000">
            <a:off x="5157736" y="2663911"/>
            <a:ext cx="355476" cy="1836095"/>
          </a:xfrm>
          <a:prstGeom prst="downArrow">
            <a:avLst>
              <a:gd name="adj1" fmla="val 50000"/>
              <a:gd name="adj2" fmla="val 60689"/>
            </a:avLst>
          </a:prstGeom>
          <a:solidFill>
            <a:srgbClr val="00723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>
              <a:solidFill>
                <a:srgbClr val="007235"/>
              </a:solidFill>
            </a:endParaRPr>
          </a:p>
        </p:txBody>
      </p:sp>
      <p:pic>
        <p:nvPicPr>
          <p:cNvPr id="24" name="Picture 4" descr="http://design-websites.ru/wp-content/uploads/2014/02/generic_bank_2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809" y="1625480"/>
            <a:ext cx="1104966" cy="11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ww.smart-pls.ru/public/images/v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45" y="1723760"/>
            <a:ext cx="1030234" cy="10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2566" y="1723760"/>
            <a:ext cx="800305" cy="80030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58" y="5171236"/>
            <a:ext cx="1282313" cy="972918"/>
          </a:xfrm>
          <a:prstGeom prst="rect">
            <a:avLst/>
          </a:prstGeom>
        </p:spPr>
      </p:pic>
      <p:sp>
        <p:nvSpPr>
          <p:cNvPr id="28" name="Стрелка вниз 27"/>
          <p:cNvSpPr/>
          <p:nvPr/>
        </p:nvSpPr>
        <p:spPr bwMode="auto">
          <a:xfrm>
            <a:off x="1872525" y="3184052"/>
            <a:ext cx="429929" cy="1987183"/>
          </a:xfrm>
          <a:prstGeom prst="downArrow">
            <a:avLst>
              <a:gd name="adj1" fmla="val 50000"/>
              <a:gd name="adj2" fmla="val 60689"/>
            </a:avLst>
          </a:prstGeom>
          <a:solidFill>
            <a:srgbClr val="00723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>
              <a:solidFill>
                <a:srgbClr val="007235"/>
              </a:solidFill>
            </a:endParaRPr>
          </a:p>
        </p:txBody>
      </p:sp>
      <p:pic>
        <p:nvPicPr>
          <p:cNvPr id="29" name="Picture 2" descr="http://knipclub.ru/wp-content/uploads/2014/07/backup-sayta-v-oblak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530" y="4391590"/>
            <a:ext cx="2121534" cy="210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1493" y="1834331"/>
            <a:ext cx="1399000" cy="933833"/>
          </a:xfrm>
          <a:prstGeom prst="rect">
            <a:avLst/>
          </a:prstGeom>
        </p:spPr>
      </p:pic>
      <p:sp>
        <p:nvSpPr>
          <p:cNvPr id="31" name="Стрелка углом 30"/>
          <p:cNvSpPr/>
          <p:nvPr/>
        </p:nvSpPr>
        <p:spPr bwMode="auto">
          <a:xfrm rot="5400000" flipH="1" flipV="1">
            <a:off x="8016239" y="1614780"/>
            <a:ext cx="1660808" cy="2908999"/>
          </a:xfrm>
          <a:prstGeom prst="bentArrow">
            <a:avLst>
              <a:gd name="adj1" fmla="val 13960"/>
              <a:gd name="adj2" fmla="val 16866"/>
              <a:gd name="adj3" fmla="val 23773"/>
              <a:gd name="adj4" fmla="val 39121"/>
            </a:avLst>
          </a:prstGeom>
          <a:solidFill>
            <a:srgbClr val="00723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>
              <a:solidFill>
                <a:srgbClr val="007235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 bwMode="auto">
          <a:xfrm rot="10800000">
            <a:off x="6423422" y="2524062"/>
            <a:ext cx="395762" cy="1484239"/>
          </a:xfrm>
          <a:prstGeom prst="downArrow">
            <a:avLst>
              <a:gd name="adj1" fmla="val 50000"/>
              <a:gd name="adj2" fmla="val 60689"/>
            </a:avLst>
          </a:prstGeom>
          <a:solidFill>
            <a:srgbClr val="00723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>
              <a:solidFill>
                <a:srgbClr val="007235"/>
              </a:solidFill>
            </a:endParaRPr>
          </a:p>
        </p:txBody>
      </p:sp>
      <p:sp>
        <p:nvSpPr>
          <p:cNvPr id="33" name="Стрелка углом 32"/>
          <p:cNvSpPr/>
          <p:nvPr/>
        </p:nvSpPr>
        <p:spPr bwMode="auto">
          <a:xfrm rot="10800000" flipH="1">
            <a:off x="2680264" y="2995028"/>
            <a:ext cx="2477472" cy="3026260"/>
          </a:xfrm>
          <a:prstGeom prst="bentArrow">
            <a:avLst>
              <a:gd name="adj1" fmla="val 8026"/>
              <a:gd name="adj2" fmla="val 11384"/>
              <a:gd name="adj3" fmla="val 17474"/>
              <a:gd name="adj4" fmla="val 36608"/>
            </a:avLst>
          </a:prstGeom>
          <a:solidFill>
            <a:srgbClr val="00723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723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34" name="Двойная стрелка влево/вправо 33"/>
          <p:cNvSpPr/>
          <p:nvPr/>
        </p:nvSpPr>
        <p:spPr bwMode="auto">
          <a:xfrm>
            <a:off x="7752210" y="5470204"/>
            <a:ext cx="2232222" cy="407068"/>
          </a:xfrm>
          <a:prstGeom prst="leftRightArrow">
            <a:avLst/>
          </a:prstGeom>
          <a:solidFill>
            <a:srgbClr val="00723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36" name="Стрелка вниз 35"/>
          <p:cNvSpPr/>
          <p:nvPr/>
        </p:nvSpPr>
        <p:spPr bwMode="auto">
          <a:xfrm rot="10800000">
            <a:off x="4353212" y="2525099"/>
            <a:ext cx="355476" cy="2495046"/>
          </a:xfrm>
          <a:prstGeom prst="downArrow">
            <a:avLst>
              <a:gd name="adj1" fmla="val 50000"/>
              <a:gd name="adj2" fmla="val 60689"/>
            </a:avLst>
          </a:prstGeom>
          <a:solidFill>
            <a:srgbClr val="00723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>
              <a:solidFill>
                <a:srgbClr val="007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2275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1121" y="6369178"/>
            <a:ext cx="284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F887B-1277-4570-8C32-0EF6DFD6C7D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480551" y="503239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167295" y="431800"/>
            <a:ext cx="96729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0120" name="Picture 8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79" y="6220154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365829" y="6192000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1334080" y="6721473"/>
            <a:ext cx="10666576" cy="47955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0123" name="Picture 11" descr="фон"/>
          <p:cNvPicPr>
            <a:picLocks noChangeAspect="1" noChangeArrowheads="1"/>
          </p:cNvPicPr>
          <p:nvPr/>
        </p:nvPicPr>
        <p:blipFill>
          <a:blip r:embed="rId4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5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999" y="1619250"/>
            <a:ext cx="6060137" cy="438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rgbClr val="000000"/>
                </a:solidFill>
                <a:latin typeface="Arial"/>
              </a:rPr>
              <a:t>СЭД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– </a:t>
            </a:r>
            <a:r>
              <a:rPr lang="ru-RU" sz="2800" b="1" dirty="0" smtClean="0">
                <a:solidFill>
                  <a:srgbClr val="007235"/>
                </a:solidFill>
                <a:latin typeface="Arial"/>
              </a:rPr>
              <a:t>информационная система персональных данных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(справочники, почта, документы)</a:t>
            </a:r>
          </a:p>
          <a:p>
            <a:pPr marL="269875" indent="-269875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latin typeface="Arial"/>
              </a:rPr>
              <a:t>СЭД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 в государственном или муниципальном органе – </a:t>
            </a:r>
            <a:r>
              <a:rPr lang="ru-RU" sz="2800" b="1" dirty="0">
                <a:solidFill>
                  <a:srgbClr val="007235"/>
                </a:solidFill>
                <a:latin typeface="Arial"/>
              </a:rPr>
              <a:t>государственная или </a:t>
            </a:r>
            <a:r>
              <a:rPr lang="ru-RU" sz="2800" b="1" dirty="0" smtClean="0">
                <a:solidFill>
                  <a:srgbClr val="007235"/>
                </a:solidFill>
                <a:latin typeface="Arial"/>
              </a:rPr>
              <a:t>муниципальная система</a:t>
            </a:r>
          </a:p>
          <a:p>
            <a:pPr marL="269875" indent="-269875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в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СЭД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вполне возможно,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есть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документы, содержащие </a:t>
            </a:r>
            <a:r>
              <a:rPr lang="ru-RU" sz="2800" b="1" dirty="0" smtClean="0">
                <a:solidFill>
                  <a:srgbClr val="007235"/>
                </a:solidFill>
                <a:latin typeface="Arial"/>
              </a:rPr>
              <a:t>служебную (ДСП)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или </a:t>
            </a:r>
            <a:r>
              <a:rPr lang="ru-RU" sz="2800" b="1" dirty="0" smtClean="0">
                <a:solidFill>
                  <a:srgbClr val="007235"/>
                </a:solidFill>
                <a:latin typeface="Arial"/>
              </a:rPr>
              <a:t>коммерческую тайну</a:t>
            </a:r>
            <a:endParaRPr lang="ru-RU" sz="2800" b="1" dirty="0">
              <a:solidFill>
                <a:srgbClr val="007235"/>
              </a:solidFill>
              <a:latin typeface="Arial"/>
            </a:endParaRPr>
          </a:p>
        </p:txBody>
      </p:sp>
      <p:pic>
        <p:nvPicPr>
          <p:cNvPr id="14" name="Picture 5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23" y="136800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1059509" y="457012"/>
            <a:ext cx="1132491" cy="265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1259999" y="452470"/>
            <a:ext cx="10740657" cy="184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259999" y="474663"/>
            <a:ext cx="1074065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 kern="0" dirty="0" smtClean="0">
                <a:solidFill>
                  <a:srgbClr val="007235"/>
                </a:solidFill>
              </a:rPr>
              <a:t>Особенности </a:t>
            </a:r>
            <a:r>
              <a:rPr lang="ru-RU" altLang="ru-RU" b="1" kern="0" dirty="0" err="1" smtClean="0">
                <a:solidFill>
                  <a:srgbClr val="007235"/>
                </a:solidFill>
              </a:rPr>
              <a:t>СЭД</a:t>
            </a:r>
            <a:endParaRPr lang="ru-RU" altLang="ru-RU" b="1" kern="0" dirty="0">
              <a:solidFill>
                <a:srgbClr val="007235"/>
              </a:solidFill>
            </a:endParaRPr>
          </a:p>
        </p:txBody>
      </p:sp>
      <p:pic>
        <p:nvPicPr>
          <p:cNvPr id="1026" name="Picture 2" descr="http://archivekeeping.ru/files/archivekeeping/elektronni_archiv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49" y="1620000"/>
            <a:ext cx="4640151" cy="467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5343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1121" y="6369178"/>
            <a:ext cx="284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F887B-1277-4570-8C32-0EF6DFD6C7D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480551" y="503239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167295" y="431800"/>
            <a:ext cx="96729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0120" name="Picture 8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79" y="6220154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365829" y="6192000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1334080" y="6721473"/>
            <a:ext cx="10666576" cy="47955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0123" name="Picture 11" descr="фон"/>
          <p:cNvPicPr>
            <a:picLocks noChangeAspect="1" noChangeArrowheads="1"/>
          </p:cNvPicPr>
          <p:nvPr/>
        </p:nvPicPr>
        <p:blipFill>
          <a:blip r:embed="rId4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5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999" y="1619250"/>
            <a:ext cx="5916121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800" b="1" dirty="0" smtClean="0">
                <a:solidFill>
                  <a:srgbClr val="007235"/>
                </a:solidFill>
                <a:latin typeface="Arial"/>
              </a:rPr>
              <a:t>При </a:t>
            </a:r>
            <a:r>
              <a:rPr lang="ru-RU" sz="2800" b="1" dirty="0">
                <a:solidFill>
                  <a:srgbClr val="007235"/>
                </a:solidFill>
                <a:latin typeface="Arial"/>
              </a:rPr>
              <a:t>сборе персональных данных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, в том числе посредством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ИТКС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«Интернет», оператор обязан обеспечить запись, систематизацию, накопление, хранение, уточнение (обновление, изменение), извлечение персональных данных граждан РФ с использованием баз данных, </a:t>
            </a:r>
            <a:r>
              <a:rPr lang="ru-RU" sz="2800" b="1" dirty="0">
                <a:solidFill>
                  <a:srgbClr val="007235"/>
                </a:solidFill>
                <a:latin typeface="Arial"/>
              </a:rPr>
              <a:t>находящихся на территории РФ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, за исключением случаев, указанных в пунктах 2, 3, 4, 8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ч.1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ст.6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настоящего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ФЗ</a:t>
            </a:r>
            <a:endParaRPr lang="ru-RU" sz="2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" name="Picture 5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23" y="136800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1059509" y="457012"/>
            <a:ext cx="1132491" cy="265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1259999" y="452470"/>
            <a:ext cx="10740657" cy="184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259999" y="470882"/>
            <a:ext cx="10740655" cy="122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 kern="0" dirty="0" smtClean="0">
                <a:solidFill>
                  <a:srgbClr val="007235"/>
                </a:solidFill>
              </a:rPr>
              <a:t>Закон о территориальности </a:t>
            </a:r>
            <a:br>
              <a:rPr lang="ru-RU" altLang="ru-RU" b="1" kern="0" dirty="0" smtClean="0">
                <a:solidFill>
                  <a:srgbClr val="007235"/>
                </a:solidFill>
              </a:rPr>
            </a:br>
            <a:r>
              <a:rPr lang="ru-RU" altLang="ru-RU" b="1" kern="0" dirty="0" smtClean="0">
                <a:solidFill>
                  <a:srgbClr val="007235"/>
                </a:solidFill>
              </a:rPr>
              <a:t>баз данных россиян</a:t>
            </a:r>
            <a:endParaRPr lang="ru-RU" altLang="ru-RU" b="1" kern="0" dirty="0">
              <a:solidFill>
                <a:srgbClr val="007235"/>
              </a:solidFill>
            </a:endParaRPr>
          </a:p>
        </p:txBody>
      </p:sp>
      <p:pic>
        <p:nvPicPr>
          <p:cNvPr id="18" name="Picture 14" descr="Картинка 1 из 106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0" y="1620000"/>
            <a:ext cx="28797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55499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1121" y="6369178"/>
            <a:ext cx="284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F887B-1277-4570-8C32-0EF6DFD6C7D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480551" y="503239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167295" y="431800"/>
            <a:ext cx="96729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0120" name="Picture 8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79" y="6220154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365829" y="6192000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1334080" y="6721473"/>
            <a:ext cx="10666576" cy="47955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0123" name="Picture 11" descr="фон"/>
          <p:cNvPicPr>
            <a:picLocks noChangeAspect="1" noChangeArrowheads="1"/>
          </p:cNvPicPr>
          <p:nvPr/>
        </p:nvPicPr>
        <p:blipFill>
          <a:blip r:embed="rId4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5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999" y="1619250"/>
            <a:ext cx="7356281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235"/>
              </a:buClr>
              <a:defRPr/>
            </a:pPr>
            <a:r>
              <a:rPr kumimoji="1" lang="ru-RU" altLang="ru-RU" sz="2800" b="1" kern="0" dirty="0">
                <a:solidFill>
                  <a:srgbClr val="007235"/>
                </a:solidFill>
                <a:latin typeface="Arial"/>
              </a:rPr>
              <a:t>Технические средства </a:t>
            </a:r>
            <a:r>
              <a:rPr kumimoji="1" lang="ru-RU" altLang="ru-RU" sz="2800" kern="0" dirty="0">
                <a:solidFill>
                  <a:srgbClr val="000000"/>
                </a:solidFill>
                <a:latin typeface="Arial"/>
              </a:rPr>
              <a:t>информационных систем, используемых государственными органами, органами местного самоуправления, государственными и муниципальными унитарными предприятиями или государственными и муниципальными учреждениями, должны </a:t>
            </a:r>
            <a:r>
              <a:rPr kumimoji="1" lang="ru-RU" altLang="ru-RU" sz="2800" b="1" kern="0" dirty="0">
                <a:solidFill>
                  <a:srgbClr val="007235"/>
                </a:solidFill>
                <a:latin typeface="Arial"/>
              </a:rPr>
              <a:t>размещаться на территории Российской </a:t>
            </a:r>
            <a:r>
              <a:rPr kumimoji="1" lang="ru-RU" altLang="ru-RU" sz="2800" b="1" kern="0" dirty="0" smtClean="0">
                <a:solidFill>
                  <a:srgbClr val="007235"/>
                </a:solidFill>
                <a:latin typeface="Arial"/>
              </a:rPr>
              <a:t>Федерации</a:t>
            </a:r>
            <a:endParaRPr kumimoji="1" lang="ru-RU" altLang="ru-RU" sz="2400" b="1" kern="0" dirty="0">
              <a:solidFill>
                <a:srgbClr val="007235"/>
              </a:solidFill>
              <a:latin typeface="Arial"/>
            </a:endParaRPr>
          </a:p>
        </p:txBody>
      </p:sp>
      <p:pic>
        <p:nvPicPr>
          <p:cNvPr id="14" name="Picture 5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23" y="136800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1059509" y="457012"/>
            <a:ext cx="1132491" cy="265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1259999" y="452470"/>
            <a:ext cx="10740657" cy="184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052513" y="470882"/>
            <a:ext cx="11139487" cy="122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 kern="0" spc="-20" dirty="0" smtClean="0">
                <a:solidFill>
                  <a:srgbClr val="007235"/>
                </a:solidFill>
              </a:rPr>
              <a:t>Закон о территориальности ГИС и </a:t>
            </a:r>
            <a:r>
              <a:rPr lang="ru-RU" altLang="ru-RU" b="1" kern="0" spc="-20" dirty="0" err="1" smtClean="0">
                <a:solidFill>
                  <a:srgbClr val="007235"/>
                </a:solidFill>
              </a:rPr>
              <a:t>МИС</a:t>
            </a:r>
            <a:endParaRPr lang="ru-RU" altLang="ru-RU" b="1" kern="0" spc="-20" dirty="0">
              <a:solidFill>
                <a:srgbClr val="007235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9725" y="1620000"/>
            <a:ext cx="2880000" cy="428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6614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1121" y="6369178"/>
            <a:ext cx="284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F887B-1277-4570-8C32-0EF6DFD6C7D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480551" y="503239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167295" y="431800"/>
            <a:ext cx="96729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0120" name="Picture 8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79" y="6220154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365829" y="6192000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1334080" y="6721473"/>
            <a:ext cx="10666576" cy="47955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0123" name="Picture 11" descr="фон"/>
          <p:cNvPicPr>
            <a:picLocks noChangeAspect="1" noChangeArrowheads="1"/>
          </p:cNvPicPr>
          <p:nvPr/>
        </p:nvPicPr>
        <p:blipFill>
          <a:blip r:embed="rId4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5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23" y="136800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1059509" y="457012"/>
            <a:ext cx="1132491" cy="265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1259999" y="452470"/>
            <a:ext cx="10740657" cy="184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052513" y="470882"/>
            <a:ext cx="11139487" cy="122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 dirty="0">
                <a:solidFill>
                  <a:srgbClr val="007235"/>
                </a:solidFill>
              </a:rPr>
              <a:t>Обязанности заказчика</a:t>
            </a:r>
            <a:endParaRPr lang="ru-RU" altLang="ru-RU" b="1" kern="0" spc="-20" dirty="0">
              <a:solidFill>
                <a:srgbClr val="007235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312494"/>
              </p:ext>
            </p:extLst>
          </p:nvPr>
        </p:nvGraphicFramePr>
        <p:xfrm>
          <a:off x="1260473" y="1619250"/>
          <a:ext cx="10740182" cy="4870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0091"/>
                <a:gridCol w="5370091"/>
              </a:tblGrid>
              <a:tr h="5885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Постановление Правительства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№ 1119 2012 года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6" marR="91436" marT="45733" marB="45733" anchor="ctr">
                    <a:solidFill>
                      <a:srgbClr val="0073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Приказ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</a:rPr>
                        <a:t>ФСТЭК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 № 17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33" marB="45733" anchor="ctr">
                    <a:solidFill>
                      <a:srgbClr val="007336"/>
                    </a:solidFill>
                  </a:tcPr>
                </a:tc>
              </a:tr>
              <a:tr h="2805368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2400" b="0" dirty="0" smtClean="0"/>
                        <a:t>Определить тип угроз безопасности персональных данных;</a:t>
                      </a:r>
                    </a:p>
                    <a:p>
                      <a:pPr algn="l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2400" b="0" dirty="0" smtClean="0"/>
                        <a:t>Установить уровень защищенности персональных данных;</a:t>
                      </a:r>
                    </a:p>
                    <a:p>
                      <a:pPr algn="l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2400" b="0" dirty="0" smtClean="0"/>
                        <a:t>Выбрать средства защиты информации для системы защиты персональных данных.</a:t>
                      </a:r>
                      <a:endParaRPr lang="ru-RU" sz="2400" b="0" dirty="0"/>
                    </a:p>
                  </a:txBody>
                  <a:tcPr marL="91436" marR="91436" marT="45733" marB="4573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Классифицировать информационную систему по требованиям защиты информации; 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 угрозы безопасности информации, реализация которых может привести к нарушению безопасности информации в информационной системе, и разработать на их основе модель угроз безопасности информации;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 требования к системе защиты информации информационной системы.</a:t>
                      </a:r>
                      <a:endParaRPr lang="ru-RU" sz="2400" dirty="0"/>
                    </a:p>
                  </a:txBody>
                  <a:tcPr marL="91436" marR="91436" marT="45733" marB="45733">
                    <a:solidFill>
                      <a:srgbClr val="92D050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38182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1121" y="6369178"/>
            <a:ext cx="284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F887B-1277-4570-8C32-0EF6DFD6C7D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480551" y="503239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167295" y="431800"/>
            <a:ext cx="96729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0120" name="Picture 8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79" y="6220154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365829" y="6192000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1334080" y="6721473"/>
            <a:ext cx="10666576" cy="47955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0123" name="Picture 11" descr="фон"/>
          <p:cNvPicPr>
            <a:picLocks noChangeAspect="1" noChangeArrowheads="1"/>
          </p:cNvPicPr>
          <p:nvPr/>
        </p:nvPicPr>
        <p:blipFill>
          <a:blip r:embed="rId4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5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999" y="1619250"/>
            <a:ext cx="6924233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Гражданин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юридическое лицо, </a:t>
            </a:r>
            <a:r>
              <a:rPr lang="ru-RU" sz="2800" b="1" dirty="0">
                <a:solidFill>
                  <a:srgbClr val="007235"/>
                </a:solidFill>
                <a:latin typeface="Arial"/>
              </a:rPr>
              <a:t>осуществляющие деятельность по эксплуатации информационной системы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в том числе по обработке информации, содержащейся в ее базах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данных.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23" y="136800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1059509" y="457012"/>
            <a:ext cx="1132491" cy="265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1259999" y="452470"/>
            <a:ext cx="10740657" cy="184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052513" y="470882"/>
            <a:ext cx="11139487" cy="122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 kern="0" dirty="0">
                <a:solidFill>
                  <a:srgbClr val="007235"/>
                </a:solidFill>
              </a:rPr>
              <a:t>Оператор </a:t>
            </a:r>
            <a:r>
              <a:rPr lang="ru-RU" altLang="ru-RU" b="1" kern="0" dirty="0" smtClean="0">
                <a:solidFill>
                  <a:srgbClr val="007235"/>
                </a:solidFill>
              </a:rPr>
              <a:t>информационной </a:t>
            </a:r>
            <a:r>
              <a:rPr lang="ru-RU" altLang="ru-RU" b="1" kern="0" dirty="0">
                <a:solidFill>
                  <a:srgbClr val="007235"/>
                </a:solidFill>
              </a:rPr>
              <a:t>системы </a:t>
            </a:r>
            <a:endParaRPr lang="ru-RU" altLang="ru-RU" b="1" kern="0" spc="-20" dirty="0">
              <a:solidFill>
                <a:srgbClr val="007235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9725" y="1620000"/>
            <a:ext cx="2880000" cy="428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6729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1121" y="6369178"/>
            <a:ext cx="284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F887B-1277-4570-8C32-0EF6DFD6C7D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480551" y="503239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167295" y="431800"/>
            <a:ext cx="96729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0120" name="Picture 8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79" y="6220154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365829" y="6192000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1334080" y="6721473"/>
            <a:ext cx="10666576" cy="47955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0123" name="Picture 11" descr="фон"/>
          <p:cNvPicPr>
            <a:picLocks noChangeAspect="1" noChangeArrowheads="1"/>
          </p:cNvPicPr>
          <p:nvPr/>
        </p:nvPicPr>
        <p:blipFill>
          <a:blip r:embed="rId4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5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999" y="1619250"/>
            <a:ext cx="7739726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Обладатель информации, </a:t>
            </a:r>
            <a:r>
              <a:rPr lang="ru-RU" sz="2400" b="1" dirty="0">
                <a:solidFill>
                  <a:srgbClr val="007235"/>
                </a:solidFill>
                <a:latin typeface="Arial"/>
              </a:rPr>
              <a:t>оператор информационной </a:t>
            </a:r>
            <a:r>
              <a:rPr lang="ru-RU" sz="2400" b="1" dirty="0" smtClean="0">
                <a:solidFill>
                  <a:srgbClr val="007235"/>
                </a:solidFill>
                <a:latin typeface="Arial"/>
              </a:rPr>
              <a:t>системы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в случаях, установленных </a:t>
            </a:r>
            <a:r>
              <a:rPr lang="ru-RU" sz="2400" spc="-60" dirty="0">
                <a:solidFill>
                  <a:srgbClr val="000000"/>
                </a:solidFill>
                <a:latin typeface="Arial"/>
              </a:rPr>
              <a:t>законодательством, обязаны обеспечить:</a:t>
            </a:r>
          </a:p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1) предотвращение 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НСД;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2) своевременное обнаружение фактов 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НСД;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3) предупреждение неблагоприятных последствий нарушения порядка 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доступа;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4) недопущение воздействия на технические средства обработки информации, в результате которого нарушается их 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функционирование;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5) возможность незамедлительного восстановления информации, модифицированной или уничтоженной вследствие 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НСД;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6) постоянный контроль за обеспечением уровня защищенности 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информации.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5" descr="Наш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23" y="136800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1059509" y="457012"/>
            <a:ext cx="1132491" cy="265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1259999" y="452470"/>
            <a:ext cx="10740657" cy="184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052513" y="470882"/>
            <a:ext cx="11139487" cy="122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 kern="0" spc="-20" dirty="0">
                <a:solidFill>
                  <a:srgbClr val="007235"/>
                </a:solidFill>
              </a:rPr>
              <a:t>Безопасность при </a:t>
            </a:r>
            <a:r>
              <a:rPr lang="ru-RU" altLang="ru-RU" b="1" kern="0" spc="-20" dirty="0" smtClean="0">
                <a:solidFill>
                  <a:srgbClr val="007235"/>
                </a:solidFill>
              </a:rPr>
              <a:t>аутсорсинге:</a:t>
            </a:r>
            <a:br>
              <a:rPr lang="ru-RU" altLang="ru-RU" b="1" kern="0" spc="-20" dirty="0" smtClean="0">
                <a:solidFill>
                  <a:srgbClr val="007235"/>
                </a:solidFill>
              </a:rPr>
            </a:br>
            <a:r>
              <a:rPr lang="ru-RU" altLang="ru-RU" b="1" kern="0" spc="-20" dirty="0" smtClean="0">
                <a:solidFill>
                  <a:srgbClr val="007235"/>
                </a:solidFill>
              </a:rPr>
              <a:t> </a:t>
            </a:r>
            <a:r>
              <a:rPr lang="ru-RU" altLang="ru-RU" b="1" kern="0" spc="-20" dirty="0">
                <a:solidFill>
                  <a:srgbClr val="007235"/>
                </a:solidFill>
              </a:rPr>
              <a:t>общие требования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9725" y="1620000"/>
            <a:ext cx="2880000" cy="428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9553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5928</TotalTime>
  <Words>956</Words>
  <Application>Microsoft Office PowerPoint</Application>
  <PresentationFormat>Широкоэкранный</PresentationFormat>
  <Paragraphs>166</Paragraphs>
  <Slides>21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MS PGothic</vt:lpstr>
      <vt:lpstr>Arial</vt:lpstr>
      <vt:lpstr>Times New Roman</vt:lpstr>
      <vt:lpstr>Verdana</vt:lpstr>
      <vt:lpstr>Оформление по умолчанию</vt:lpstr>
      <vt:lpstr>2_Оформление по умолчанию</vt:lpstr>
      <vt:lpstr>Безопасность  электронного документооборота в локальных и облачных инфраструктурах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КА "Емельянников, Попова и партнеры"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ЭДО</dc:title>
  <dc:subject>Конференция ЭОС</dc:subject>
  <dc:creator>Емельянников</dc:creator>
  <cp:lastModifiedBy>Mikhail Emeliyannikov</cp:lastModifiedBy>
  <cp:revision>383</cp:revision>
  <dcterms:created xsi:type="dcterms:W3CDTF">2011-08-02T09:48:26Z</dcterms:created>
  <dcterms:modified xsi:type="dcterms:W3CDTF">2015-10-22T10:56:34Z</dcterms:modified>
  <cp:category>Персональные даные</cp:category>
</cp:coreProperties>
</file>